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bc2205fea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2bc2205fea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mainstream visual editor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bc2205fea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2bc2205fe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3P plugin ecosystem, rich autocomplete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2bc2205fea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2bc2205fea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Multi-line AI-powered autocomplete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2bc2205fea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2bc2205fea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Conversation-first, moving away from directly manipulating code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2bc2205fea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2bc2205fea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2bc2205fea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2bc2205fea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2bc2205fea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2bc2205fea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2bc2205fea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2bc2205fea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86ef3cc20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886ef3cc20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5e8acebb8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5e8acebb8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2bc2205f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2bc2205f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e8acebb8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e8acebb8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e8acebb8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5e8acebb8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a0bb2a085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a0bb2a085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e8acebb8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5e8acebb8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e8acebb8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e8acebb8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5e8acebb8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5e8acebb8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886ef3cc2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886ef3cc2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5e8acebb8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5e8acebb8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886ef3cc20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886ef3cc20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5e8acebb8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5e8acebb8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e8acebb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5e8acebb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5e8acebb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5e8acebb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5e8acebb8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5e8acebb8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5e8acebb8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5e8acebb8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886ef3cc20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886ef3cc20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886ef3cc20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886ef3cc20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886ef3cc2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886ef3cc2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886ef3cc20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886ef3cc20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886ef3cc20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886ef3cc2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886ef3cc2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886ef3cc2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886ef3cc20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886ef3cc20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2bc2205fea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2bc2205fea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886ef3cc20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886ef3cc20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886ef3cc20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886ef3cc20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886ef3cc20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886ef3cc20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886ef3cc2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886ef3cc2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886ef3cc2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886ef3cc2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886ef3cc20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886ef3cc20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886ef3cc20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886ef3cc20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886ef3cc2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886ef3cc20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2bc2205fea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2bc2205fea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Models gets better, compute gets cheaper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5e8acebb8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5e8acebb8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2bc2205fe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2bc2205fe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2bc2205fea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2bc2205fea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2bc2205fea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2bc2205fea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programming punch cards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2bc2205fea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2bc2205fea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text based editor, Ken Thompson of Bell Labs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2bc2205fea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2bc2205fea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IDE with a GUI, live editing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Title and 2 column body">
  <p:cSld name="TITLE_AND_TWO_COLUMNS_2">
    <p:spTree>
      <p:nvGrpSpPr>
        <p:cNvPr id="50" name="Shape 50"/>
        <p:cNvGrpSpPr/>
        <p:nvPr/>
      </p:nvGrpSpPr>
      <p:grpSpPr>
        <a:xfrm>
          <a:off x="0" y="0"/>
          <a:ext cx="0" cy="0"/>
          <a:chOff x="0" y="0"/>
          <a:chExt cx="0" cy="0"/>
        </a:xfrm>
      </p:grpSpPr>
      <p:sp>
        <p:nvSpPr>
          <p:cNvPr id="51" name="Google Shape;51;p13"/>
          <p:cNvSpPr txBox="1"/>
          <p:nvPr>
            <p:ph type="title"/>
          </p:nvPr>
        </p:nvSpPr>
        <p:spPr>
          <a:xfrm>
            <a:off x="455775" y="445025"/>
            <a:ext cx="8238000" cy="815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5775" y="1371600"/>
            <a:ext cx="3894600" cy="29733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13"/>
          <p:cNvSpPr txBox="1"/>
          <p:nvPr>
            <p:ph idx="2" type="body"/>
          </p:nvPr>
        </p:nvSpPr>
        <p:spPr>
          <a:xfrm>
            <a:off x="4799325" y="1371600"/>
            <a:ext cx="3894600" cy="29733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13"/>
          <p:cNvSpPr txBox="1"/>
          <p:nvPr>
            <p:ph idx="12" type="sldNum"/>
          </p:nvPr>
        </p:nvSpPr>
        <p:spPr>
          <a:xfrm>
            <a:off x="8256725" y="4708927"/>
            <a:ext cx="437100" cy="107400"/>
          </a:xfrm>
          <a:prstGeom prst="rect">
            <a:avLst/>
          </a:prstGeom>
        </p:spPr>
        <p:txBody>
          <a:bodyPr anchorCtr="0" anchor="t" bIns="0" lIns="0" spcFirstLastPara="1" rIns="0" wrap="square" tIns="0">
            <a:normAutofit/>
          </a:bodyPr>
          <a:lstStyle>
            <a:lvl1pPr lvl="0" algn="r">
              <a:lnSpc>
                <a:spcPct val="80000"/>
              </a:lnSpc>
              <a:buSzPts val="1018"/>
              <a:buNone/>
              <a:defRPr sz="825">
                <a:solidFill>
                  <a:schemeClr val="accent4"/>
                </a:solidFill>
                <a:latin typeface="Poppins"/>
                <a:ea typeface="Poppins"/>
                <a:cs typeface="Poppins"/>
                <a:sym typeface="Poppins"/>
              </a:defRPr>
            </a:lvl1pPr>
            <a:lvl2pPr lvl="1" algn="r">
              <a:lnSpc>
                <a:spcPct val="80000"/>
              </a:lnSpc>
              <a:buSzPts val="1018"/>
              <a:buNone/>
              <a:defRPr sz="825">
                <a:solidFill>
                  <a:schemeClr val="accent4"/>
                </a:solidFill>
                <a:latin typeface="Poppins"/>
                <a:ea typeface="Poppins"/>
                <a:cs typeface="Poppins"/>
                <a:sym typeface="Poppins"/>
              </a:defRPr>
            </a:lvl2pPr>
            <a:lvl3pPr lvl="2" algn="r">
              <a:lnSpc>
                <a:spcPct val="80000"/>
              </a:lnSpc>
              <a:buSzPts val="1018"/>
              <a:buNone/>
              <a:defRPr sz="825">
                <a:solidFill>
                  <a:schemeClr val="accent4"/>
                </a:solidFill>
                <a:latin typeface="Poppins"/>
                <a:ea typeface="Poppins"/>
                <a:cs typeface="Poppins"/>
                <a:sym typeface="Poppins"/>
              </a:defRPr>
            </a:lvl3pPr>
            <a:lvl4pPr lvl="3" algn="r">
              <a:lnSpc>
                <a:spcPct val="80000"/>
              </a:lnSpc>
              <a:buSzPts val="1018"/>
              <a:buNone/>
              <a:defRPr sz="825">
                <a:solidFill>
                  <a:schemeClr val="accent4"/>
                </a:solidFill>
                <a:latin typeface="Poppins"/>
                <a:ea typeface="Poppins"/>
                <a:cs typeface="Poppins"/>
                <a:sym typeface="Poppins"/>
              </a:defRPr>
            </a:lvl4pPr>
            <a:lvl5pPr lvl="4" algn="r">
              <a:lnSpc>
                <a:spcPct val="80000"/>
              </a:lnSpc>
              <a:buSzPts val="1018"/>
              <a:buNone/>
              <a:defRPr sz="825">
                <a:solidFill>
                  <a:schemeClr val="accent4"/>
                </a:solidFill>
                <a:latin typeface="Poppins"/>
                <a:ea typeface="Poppins"/>
                <a:cs typeface="Poppins"/>
                <a:sym typeface="Poppins"/>
              </a:defRPr>
            </a:lvl5pPr>
            <a:lvl6pPr lvl="5" algn="r">
              <a:lnSpc>
                <a:spcPct val="80000"/>
              </a:lnSpc>
              <a:buSzPts val="1018"/>
              <a:buNone/>
              <a:defRPr sz="825">
                <a:solidFill>
                  <a:schemeClr val="accent4"/>
                </a:solidFill>
                <a:latin typeface="Poppins"/>
                <a:ea typeface="Poppins"/>
                <a:cs typeface="Poppins"/>
                <a:sym typeface="Poppins"/>
              </a:defRPr>
            </a:lvl6pPr>
            <a:lvl7pPr lvl="6" algn="r">
              <a:lnSpc>
                <a:spcPct val="80000"/>
              </a:lnSpc>
              <a:buSzPts val="1018"/>
              <a:buNone/>
              <a:defRPr sz="825">
                <a:solidFill>
                  <a:schemeClr val="accent4"/>
                </a:solidFill>
                <a:latin typeface="Poppins"/>
                <a:ea typeface="Poppins"/>
                <a:cs typeface="Poppins"/>
                <a:sym typeface="Poppins"/>
              </a:defRPr>
            </a:lvl7pPr>
            <a:lvl8pPr lvl="7" algn="r">
              <a:lnSpc>
                <a:spcPct val="80000"/>
              </a:lnSpc>
              <a:buSzPts val="1018"/>
              <a:buNone/>
              <a:defRPr sz="825">
                <a:solidFill>
                  <a:schemeClr val="accent4"/>
                </a:solidFill>
                <a:latin typeface="Poppins"/>
                <a:ea typeface="Poppins"/>
                <a:cs typeface="Poppins"/>
                <a:sym typeface="Poppins"/>
              </a:defRPr>
            </a:lvl8pPr>
            <a:lvl9pPr lvl="8" algn="r">
              <a:lnSpc>
                <a:spcPct val="80000"/>
              </a:lnSpc>
              <a:buSzPts val="1018"/>
              <a:buNone/>
              <a:defRPr sz="825">
                <a:solidFill>
                  <a:schemeClr val="accent4"/>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drive.google.com/file/d/1RQRstbn1z0h_PjU1qYqy02vj9abDCb6J/view" TargetMode="External"/><Relationship Id="rId4"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49656" l="0" r="93403" t="23122"/>
          <a:stretch/>
        </p:blipFill>
        <p:spPr>
          <a:xfrm>
            <a:off x="3069525" y="2090500"/>
            <a:ext cx="235075" cy="269900"/>
          </a:xfrm>
          <a:prstGeom prst="rect">
            <a:avLst/>
          </a:prstGeom>
          <a:noFill/>
          <a:ln>
            <a:noFill/>
          </a:ln>
        </p:spPr>
      </p:pic>
      <p:sp>
        <p:nvSpPr>
          <p:cNvPr id="60" name="Google Shape;60;p14"/>
          <p:cNvSpPr txBox="1"/>
          <p:nvPr/>
        </p:nvSpPr>
        <p:spPr>
          <a:xfrm>
            <a:off x="3328625" y="1971450"/>
            <a:ext cx="3574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welcome to</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claude 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200">
                <a:solidFill>
                  <a:schemeClr val="dk2"/>
                </a:solidFill>
                <a:latin typeface="Roboto Mono"/>
                <a:ea typeface="Roboto Mono"/>
                <a:cs typeface="Roboto Mono"/>
                <a:sym typeface="Roboto Mono"/>
              </a:rPr>
              <a:t>b</a:t>
            </a:r>
            <a:r>
              <a:rPr lang="en" sz="1200">
                <a:solidFill>
                  <a:schemeClr val="dk2"/>
                </a:solidFill>
                <a:latin typeface="Roboto Mono"/>
                <a:ea typeface="Roboto Mono"/>
                <a:cs typeface="Roboto Mono"/>
                <a:sym typeface="Roboto Mono"/>
              </a:rPr>
              <a:t>oris cherny</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56" name="Shape 156"/>
        <p:cNvGrpSpPr/>
        <p:nvPr/>
      </p:nvGrpSpPr>
      <p:grpSpPr>
        <a:xfrm>
          <a:off x="0" y="0"/>
          <a:ext cx="0" cy="0"/>
          <a:chOff x="0" y="0"/>
          <a:chExt cx="0" cy="0"/>
        </a:xfrm>
      </p:grpSpPr>
      <p:sp>
        <p:nvSpPr>
          <p:cNvPr id="157" name="Google Shape;157;p23"/>
          <p:cNvSpPr txBox="1"/>
          <p:nvPr/>
        </p:nvSpPr>
        <p:spPr>
          <a:xfrm>
            <a:off x="3589962" y="4715600"/>
            <a:ext cx="196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visual basic</a:t>
            </a:r>
            <a:r>
              <a:rPr lang="en" sz="1200">
                <a:solidFill>
                  <a:schemeClr val="dk2"/>
                </a:solidFill>
                <a:latin typeface="Roboto Mono"/>
                <a:ea typeface="Roboto Mono"/>
                <a:cs typeface="Roboto Mono"/>
                <a:sym typeface="Roboto Mono"/>
              </a:rPr>
              <a:t> (1991)</a:t>
            </a:r>
            <a:endParaRPr sz="1200">
              <a:solidFill>
                <a:schemeClr val="dk2"/>
              </a:solidFill>
              <a:latin typeface="Roboto Mono"/>
              <a:ea typeface="Roboto Mono"/>
              <a:cs typeface="Roboto Mono"/>
              <a:sym typeface="Roboto Mono"/>
            </a:endParaRPr>
          </a:p>
        </p:txBody>
      </p:sp>
      <p:pic>
        <p:nvPicPr>
          <p:cNvPr id="158" name="Google Shape;158;p23"/>
          <p:cNvPicPr preferRelativeResize="0"/>
          <p:nvPr/>
        </p:nvPicPr>
        <p:blipFill>
          <a:blip r:embed="rId3">
            <a:alphaModFix/>
          </a:blip>
          <a:stretch>
            <a:fillRect/>
          </a:stretch>
        </p:blipFill>
        <p:spPr>
          <a:xfrm>
            <a:off x="1682988" y="304800"/>
            <a:ext cx="5778029" cy="4325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62"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1479748" y="993089"/>
            <a:ext cx="6184500" cy="3157325"/>
          </a:xfrm>
          <a:prstGeom prst="rect">
            <a:avLst/>
          </a:prstGeom>
          <a:noFill/>
          <a:ln>
            <a:noFill/>
          </a:ln>
        </p:spPr>
      </p:pic>
      <p:sp>
        <p:nvSpPr>
          <p:cNvPr id="164" name="Google Shape;164;p24"/>
          <p:cNvSpPr txBox="1"/>
          <p:nvPr/>
        </p:nvSpPr>
        <p:spPr>
          <a:xfrm>
            <a:off x="3822150" y="4229825"/>
            <a:ext cx="1499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e</a:t>
            </a:r>
            <a:r>
              <a:rPr lang="en" sz="1200">
                <a:solidFill>
                  <a:schemeClr val="dk2"/>
                </a:solidFill>
                <a:latin typeface="Roboto Mono"/>
                <a:ea typeface="Roboto Mono"/>
                <a:cs typeface="Roboto Mono"/>
                <a:sym typeface="Roboto Mono"/>
              </a:rPr>
              <a:t>clipse (2001)</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68" name="Shape 168"/>
        <p:cNvGrpSpPr/>
        <p:nvPr/>
      </p:nvGrpSpPr>
      <p:grpSpPr>
        <a:xfrm>
          <a:off x="0" y="0"/>
          <a:ext cx="0" cy="0"/>
          <a:chOff x="0" y="0"/>
          <a:chExt cx="0" cy="0"/>
        </a:xfrm>
      </p:grpSpPr>
      <p:pic>
        <p:nvPicPr>
          <p:cNvPr id="169" name="Google Shape;169;p25"/>
          <p:cNvPicPr preferRelativeResize="0"/>
          <p:nvPr/>
        </p:nvPicPr>
        <p:blipFill>
          <a:blip r:embed="rId3">
            <a:alphaModFix/>
          </a:blip>
          <a:stretch>
            <a:fillRect/>
          </a:stretch>
        </p:blipFill>
        <p:spPr>
          <a:xfrm>
            <a:off x="1244038" y="522963"/>
            <a:ext cx="6655925" cy="4097575"/>
          </a:xfrm>
          <a:prstGeom prst="rect">
            <a:avLst/>
          </a:prstGeom>
          <a:noFill/>
          <a:ln>
            <a:noFill/>
          </a:ln>
        </p:spPr>
      </p:pic>
      <p:sp>
        <p:nvSpPr>
          <p:cNvPr id="170" name="Google Shape;170;p25"/>
          <p:cNvSpPr txBox="1"/>
          <p:nvPr/>
        </p:nvSpPr>
        <p:spPr>
          <a:xfrm>
            <a:off x="3760200" y="4682500"/>
            <a:ext cx="1623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c</a:t>
            </a:r>
            <a:r>
              <a:rPr lang="en" sz="1200">
                <a:solidFill>
                  <a:schemeClr val="dk2"/>
                </a:solidFill>
                <a:latin typeface="Roboto Mono"/>
                <a:ea typeface="Roboto Mono"/>
                <a:cs typeface="Roboto Mono"/>
                <a:sym typeface="Roboto Mono"/>
              </a:rPr>
              <a:t>opilot (2021)</a:t>
            </a:r>
            <a:endParaRPr sz="1200">
              <a:solidFill>
                <a:schemeClr val="dk2"/>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74" name="Shape 174"/>
        <p:cNvGrpSpPr/>
        <p:nvPr/>
      </p:nvGrpSpPr>
      <p:grpSpPr>
        <a:xfrm>
          <a:off x="0" y="0"/>
          <a:ext cx="0" cy="0"/>
          <a:chOff x="0" y="0"/>
          <a:chExt cx="0" cy="0"/>
        </a:xfrm>
      </p:grpSpPr>
      <p:sp>
        <p:nvSpPr>
          <p:cNvPr id="175" name="Google Shape;175;p26"/>
          <p:cNvSpPr txBox="1"/>
          <p:nvPr/>
        </p:nvSpPr>
        <p:spPr>
          <a:xfrm>
            <a:off x="3962236" y="4701550"/>
            <a:ext cx="129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devin (2024)</a:t>
            </a:r>
            <a:endParaRPr sz="1200">
              <a:solidFill>
                <a:schemeClr val="dk2"/>
              </a:solidFill>
              <a:latin typeface="Roboto Mono"/>
              <a:ea typeface="Roboto Mono"/>
              <a:cs typeface="Roboto Mono"/>
              <a:sym typeface="Roboto Mono"/>
            </a:endParaRPr>
          </a:p>
        </p:txBody>
      </p:sp>
      <p:pic>
        <p:nvPicPr>
          <p:cNvPr id="176" name="Google Shape;176;p26"/>
          <p:cNvPicPr preferRelativeResize="0"/>
          <p:nvPr/>
        </p:nvPicPr>
        <p:blipFill>
          <a:blip r:embed="rId3">
            <a:alphaModFix/>
          </a:blip>
          <a:stretch>
            <a:fillRect/>
          </a:stretch>
        </p:blipFill>
        <p:spPr>
          <a:xfrm>
            <a:off x="791300" y="311150"/>
            <a:ext cx="7631877" cy="4337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80" name="Shape 180"/>
        <p:cNvGrpSpPr/>
        <p:nvPr/>
      </p:nvGrpSpPr>
      <p:grpSpPr>
        <a:xfrm>
          <a:off x="0" y="0"/>
          <a:ext cx="0" cy="0"/>
          <a:chOff x="0" y="0"/>
          <a:chExt cx="0" cy="0"/>
        </a:xfrm>
      </p:grpSpPr>
      <p:sp>
        <p:nvSpPr>
          <p:cNvPr id="181" name="Google Shape;181;p27"/>
          <p:cNvSpPr txBox="1"/>
          <p:nvPr/>
        </p:nvSpPr>
        <p:spPr>
          <a:xfrm>
            <a:off x="549825" y="2202300"/>
            <a:ext cx="56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ide devx has evolved quickly, and will continue to change even more quickly</a:t>
            </a:r>
            <a:endParaRPr sz="1800">
              <a:solidFill>
                <a:schemeClr val="dk2"/>
              </a:solidFill>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85" name="Shape 185"/>
        <p:cNvGrpSpPr/>
        <p:nvPr/>
      </p:nvGrpSpPr>
      <p:grpSpPr>
        <a:xfrm>
          <a:off x="0" y="0"/>
          <a:ext cx="0" cy="0"/>
          <a:chOff x="0" y="0"/>
          <a:chExt cx="0" cy="0"/>
        </a:xfrm>
      </p:grpSpPr>
      <p:sp>
        <p:nvSpPr>
          <p:cNvPr id="186" name="Google Shape;186;p28"/>
          <p:cNvSpPr txBox="1"/>
          <p:nvPr/>
        </p:nvSpPr>
        <p:spPr>
          <a:xfrm>
            <a:off x="336650" y="618600"/>
            <a:ext cx="55506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v</a:t>
            </a:r>
            <a:r>
              <a:rPr lang="en" sz="1800">
                <a:solidFill>
                  <a:schemeClr val="dk2"/>
                </a:solidFill>
                <a:latin typeface="Roboto Mono"/>
                <a:ea typeface="Roboto Mono"/>
                <a:cs typeface="Roboto Mono"/>
                <a:sym typeface="Roboto Mono"/>
              </a:rPr>
              <a:t>erification is evolving quickly, too</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m</a:t>
            </a:r>
            <a:r>
              <a:rPr lang="en">
                <a:solidFill>
                  <a:schemeClr val="dk2"/>
                </a:solidFill>
                <a:latin typeface="Roboto Mono"/>
                <a:ea typeface="Roboto Mono"/>
                <a:cs typeface="Roboto Mono"/>
                <a:sym typeface="Roboto Mono"/>
              </a:rPr>
              <a:t>anual debugging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s</a:t>
            </a:r>
            <a:r>
              <a:rPr lang="en">
                <a:solidFill>
                  <a:schemeClr val="dk2"/>
                </a:solidFill>
                <a:latin typeface="Roboto Mono"/>
                <a:ea typeface="Roboto Mono"/>
                <a:cs typeface="Roboto Mono"/>
                <a:sym typeface="Roboto Mono"/>
              </a:rPr>
              <a:t>tatic types (algol)</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formal verification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a:t>
            </a:r>
            <a:r>
              <a:rPr lang="en">
                <a:solidFill>
                  <a:schemeClr val="dk2"/>
                </a:solidFill>
                <a:latin typeface="Roboto Mono"/>
                <a:ea typeface="Roboto Mono"/>
                <a:cs typeface="Roboto Mono"/>
                <a:sym typeface="Roboto Mono"/>
              </a:rPr>
              <a:t>bstract interpretation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a:t>
            </a:r>
            <a:r>
              <a:rPr lang="en">
                <a:solidFill>
                  <a:schemeClr val="dk2"/>
                </a:solidFill>
                <a:latin typeface="Roboto Mono"/>
                <a:ea typeface="Roboto Mono"/>
                <a:cs typeface="Roboto Mono"/>
                <a:sym typeface="Roboto Mono"/>
              </a:rPr>
              <a:t>utomated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c</a:t>
            </a:r>
            <a:r>
              <a:rPr lang="en">
                <a:solidFill>
                  <a:schemeClr val="dk2"/>
                </a:solidFill>
                <a:latin typeface="Roboto Mono"/>
                <a:ea typeface="Roboto Mono"/>
                <a:cs typeface="Roboto Mono"/>
                <a:sym typeface="Roboto Mono"/>
              </a:rPr>
              <a:t>ontinuous integration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property-based testing (quickcheck)</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d</a:t>
            </a:r>
            <a:r>
              <a:rPr lang="en">
                <a:solidFill>
                  <a:schemeClr val="dk2"/>
                </a:solidFill>
                <a:latin typeface="Roboto Mono"/>
                <a:ea typeface="Roboto Mono"/>
                <a:cs typeface="Roboto Mono"/>
                <a:sym typeface="Roboto Mono"/>
              </a:rPr>
              <a:t>ependent typing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e</a:t>
            </a:r>
            <a:r>
              <a:rPr lang="en">
                <a:solidFill>
                  <a:schemeClr val="dk2"/>
                </a:solidFill>
                <a:latin typeface="Roboto Mono"/>
                <a:ea typeface="Roboto Mono"/>
                <a:cs typeface="Roboto Mono"/>
                <a:sym typeface="Roboto Mono"/>
              </a:rPr>
              <a:t>2e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c</a:t>
            </a:r>
            <a:r>
              <a:rPr lang="en">
                <a:solidFill>
                  <a:schemeClr val="dk2"/>
                </a:solidFill>
                <a:latin typeface="Roboto Mono"/>
                <a:ea typeface="Roboto Mono"/>
                <a:cs typeface="Roboto Mono"/>
                <a:sym typeface="Roboto Mono"/>
              </a:rPr>
              <a:t>haos testing (chaos monkey)</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ai-powered </a:t>
            </a:r>
            <a:r>
              <a:rPr lang="en">
                <a:solidFill>
                  <a:schemeClr val="dk2"/>
                </a:solidFill>
                <a:latin typeface="Roboto Mono"/>
                <a:ea typeface="Roboto Mono"/>
                <a:cs typeface="Roboto Mono"/>
                <a:sym typeface="Roboto Mono"/>
              </a:rPr>
              <a:t>vulnerability testing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ai-powered unit testing (testgen)</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ai-</a:t>
            </a:r>
            <a:r>
              <a:rPr lang="en">
                <a:solidFill>
                  <a:schemeClr val="dk2"/>
                </a:solidFill>
                <a:latin typeface="Roboto Mono"/>
                <a:ea typeface="Roboto Mono"/>
                <a:cs typeface="Roboto Mono"/>
                <a:sym typeface="Roboto Mono"/>
              </a:rPr>
              <a:t>powered</a:t>
            </a:r>
            <a:r>
              <a:rPr lang="en">
                <a:solidFill>
                  <a:schemeClr val="dk2"/>
                </a:solidFill>
                <a:latin typeface="Roboto Mono"/>
                <a:ea typeface="Roboto Mono"/>
                <a:cs typeface="Roboto Mono"/>
                <a:sym typeface="Roboto Mono"/>
              </a:rPr>
              <a:t> fuzz testing (sapienz)</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self play</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Char char="-"/>
            </a:pPr>
            <a:r>
              <a:rPr lang="en">
                <a:solidFill>
                  <a:schemeClr val="dk2"/>
                </a:solidFill>
                <a:latin typeface="Roboto Mono"/>
                <a:ea typeface="Roboto Mono"/>
                <a:cs typeface="Roboto Mono"/>
                <a:sym typeface="Roboto Mono"/>
              </a:rPr>
              <a:t>...</a:t>
            </a:r>
            <a:endParaRPr>
              <a:solidFill>
                <a:schemeClr val="dk2"/>
              </a:solidFill>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190" name="Shape 190"/>
        <p:cNvGrpSpPr/>
        <p:nvPr/>
      </p:nvGrpSpPr>
      <p:grpSpPr>
        <a:xfrm>
          <a:off x="0" y="0"/>
          <a:ext cx="0" cy="0"/>
          <a:chOff x="0" y="0"/>
          <a:chExt cx="0" cy="0"/>
        </a:xfrm>
      </p:grpSpPr>
      <p:sp>
        <p:nvSpPr>
          <p:cNvPr id="191" name="Google Shape;191;p29"/>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2</a:t>
            </a:r>
            <a:r>
              <a:rPr lang="en" sz="1800">
                <a:solidFill>
                  <a:schemeClr val="lt1"/>
                </a:solidFill>
                <a:latin typeface="Roboto Mono"/>
                <a:ea typeface="Roboto Mono"/>
                <a:cs typeface="Roboto Mono"/>
                <a:sym typeface="Roboto Mono"/>
              </a:rPr>
              <a:t>/ claude code’s approach</a:t>
            </a:r>
            <a:endParaRPr sz="180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95" name="Shape 195"/>
        <p:cNvGrpSpPr/>
        <p:nvPr/>
      </p:nvGrpSpPr>
      <p:grpSpPr>
        <a:xfrm>
          <a:off x="0" y="0"/>
          <a:ext cx="0" cy="0"/>
          <a:chOff x="0" y="0"/>
          <a:chExt cx="0" cy="0"/>
        </a:xfrm>
      </p:grpSpPr>
      <p:sp>
        <p:nvSpPr>
          <p:cNvPr id="196" name="Google Shape;196;p30"/>
          <p:cNvSpPr txBox="1"/>
          <p:nvPr/>
        </p:nvSpPr>
        <p:spPr>
          <a:xfrm>
            <a:off x="347800" y="1586700"/>
            <a:ext cx="8157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a:t>
            </a:r>
            <a:r>
              <a:rPr lang="en" sz="1800">
                <a:solidFill>
                  <a:schemeClr val="dk2"/>
                </a:solidFill>
                <a:latin typeface="Roboto Mono"/>
                <a:ea typeface="Roboto Mono"/>
                <a:cs typeface="Roboto Mono"/>
                <a:sym typeface="Roboto Mono"/>
              </a:rPr>
              <a:t>laude code’s approach</a:t>
            </a:r>
            <a:r>
              <a:rPr lang="en" sz="1800">
                <a:solidFill>
                  <a:schemeClr val="dk2"/>
                </a:solidFill>
                <a:latin typeface="Roboto Mono"/>
                <a:ea typeface="Roboto Mono"/>
                <a:cs typeface="Roboto Mono"/>
                <a:sym typeface="Roboto Mono"/>
              </a:rPr>
              <a:t>:</a:t>
            </a:r>
            <a:endParaRPr sz="1800">
              <a:solidFill>
                <a:schemeClr val="dk2"/>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a:solidFill>
                  <a:schemeClr val="accent3"/>
                </a:solidFill>
                <a:latin typeface="Roboto Mono"/>
                <a:ea typeface="Roboto Mono"/>
                <a:cs typeface="Roboto Mono"/>
                <a:sym typeface="Roboto Mono"/>
              </a:rPr>
              <a:t>works everywhere</a:t>
            </a:r>
            <a:endParaRPr sz="1800">
              <a:solidFill>
                <a:schemeClr val="accent3"/>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terminal-native</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low-level model access</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infinitely hackable</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00" name="Shape 200"/>
        <p:cNvGrpSpPr/>
        <p:nvPr/>
      </p:nvGrpSpPr>
      <p:grpSpPr>
        <a:xfrm>
          <a:off x="0" y="0"/>
          <a:ext cx="0" cy="0"/>
          <a:chOff x="0" y="0"/>
          <a:chExt cx="0" cy="0"/>
        </a:xfrm>
      </p:grpSpPr>
      <p:sp>
        <p:nvSpPr>
          <p:cNvPr id="201" name="Google Shape;201;p31"/>
          <p:cNvSpPr txBox="1"/>
          <p:nvPr>
            <p:ph idx="4294967295" type="sldNum"/>
          </p:nvPr>
        </p:nvSpPr>
        <p:spPr>
          <a:xfrm>
            <a:off x="8256725" y="4708927"/>
            <a:ext cx="437100" cy="107400"/>
          </a:xfrm>
          <a:prstGeom prst="rect">
            <a:avLst/>
          </a:prstGeom>
        </p:spPr>
        <p:txBody>
          <a:bodyPr anchorCtr="0" anchor="ctr" bIns="91425" lIns="91425" spcFirstLastPara="1" rIns="91425" wrap="square" tIns="91425">
            <a:normAutofit fontScale="25000" lnSpcReduction="20000"/>
          </a:bodyPr>
          <a:lstStyle/>
          <a:p>
            <a:pPr indent="0" lvl="0" marL="0" rtl="0" algn="r">
              <a:spcBef>
                <a:spcPts val="0"/>
              </a:spcBef>
              <a:spcAft>
                <a:spcPts val="0"/>
              </a:spcAft>
              <a:buNone/>
            </a:pPr>
            <a:fld id="{00000000-1234-1234-1234-123412341234}" type="slidenum">
              <a:rPr lang="en"/>
              <a:t>‹#›</a:t>
            </a:fld>
            <a:endParaRPr/>
          </a:p>
        </p:txBody>
      </p:sp>
      <p:sp>
        <p:nvSpPr>
          <p:cNvPr id="202" name="Google Shape;202;p31"/>
          <p:cNvSpPr txBox="1"/>
          <p:nvPr/>
        </p:nvSpPr>
        <p:spPr>
          <a:xfrm>
            <a:off x="500725"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1. Discover </a:t>
            </a:r>
            <a:endParaRPr sz="1300">
              <a:latin typeface="Poppins SemiBold"/>
              <a:ea typeface="Poppins SemiBold"/>
              <a:cs typeface="Poppins SemiBold"/>
              <a:sym typeface="Poppins SemiBold"/>
            </a:endParaRPr>
          </a:p>
        </p:txBody>
      </p:sp>
      <p:sp>
        <p:nvSpPr>
          <p:cNvPr id="203" name="Google Shape;203;p31"/>
          <p:cNvSpPr txBox="1"/>
          <p:nvPr/>
        </p:nvSpPr>
        <p:spPr>
          <a:xfrm>
            <a:off x="2178577"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2. Design </a:t>
            </a:r>
            <a:endParaRPr sz="1300">
              <a:latin typeface="Poppins SemiBold"/>
              <a:ea typeface="Poppins SemiBold"/>
              <a:cs typeface="Poppins SemiBold"/>
              <a:sym typeface="Poppins SemiBold"/>
            </a:endParaRPr>
          </a:p>
        </p:txBody>
      </p:sp>
      <p:sp>
        <p:nvSpPr>
          <p:cNvPr id="204" name="Google Shape;204;p31"/>
          <p:cNvSpPr txBox="1"/>
          <p:nvPr/>
        </p:nvSpPr>
        <p:spPr>
          <a:xfrm>
            <a:off x="3856429"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3. Build</a:t>
            </a:r>
            <a:endParaRPr sz="1300">
              <a:latin typeface="Poppins SemiBold"/>
              <a:ea typeface="Poppins SemiBold"/>
              <a:cs typeface="Poppins SemiBold"/>
              <a:sym typeface="Poppins SemiBold"/>
            </a:endParaRPr>
          </a:p>
        </p:txBody>
      </p:sp>
      <p:sp>
        <p:nvSpPr>
          <p:cNvPr id="205" name="Google Shape;205;p31"/>
          <p:cNvSpPr txBox="1"/>
          <p:nvPr/>
        </p:nvSpPr>
        <p:spPr>
          <a:xfrm>
            <a:off x="5534280" y="1562100"/>
            <a:ext cx="15294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4. Deploy </a:t>
            </a:r>
            <a:endParaRPr sz="1300">
              <a:latin typeface="Poppins SemiBold"/>
              <a:ea typeface="Poppins SemiBold"/>
              <a:cs typeface="Poppins SemiBold"/>
              <a:sym typeface="Poppins SemiBold"/>
            </a:endParaRPr>
          </a:p>
        </p:txBody>
      </p:sp>
      <p:sp>
        <p:nvSpPr>
          <p:cNvPr id="206" name="Google Shape;206;p31"/>
          <p:cNvSpPr txBox="1"/>
          <p:nvPr/>
        </p:nvSpPr>
        <p:spPr>
          <a:xfrm>
            <a:off x="7212125" y="1562100"/>
            <a:ext cx="1578600" cy="20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None/>
            </a:pPr>
            <a:r>
              <a:rPr lang="en" sz="1300">
                <a:solidFill>
                  <a:schemeClr val="dk1"/>
                </a:solidFill>
                <a:latin typeface="Poppins SemiBold"/>
                <a:ea typeface="Poppins SemiBold"/>
                <a:cs typeface="Poppins SemiBold"/>
                <a:sym typeface="Poppins SemiBold"/>
              </a:rPr>
              <a:t>5. Support &amp; Scale</a:t>
            </a:r>
            <a:endParaRPr sz="1300">
              <a:latin typeface="Poppins SemiBold"/>
              <a:ea typeface="Poppins SemiBold"/>
              <a:cs typeface="Poppins SemiBold"/>
              <a:sym typeface="Poppins SemiBold"/>
            </a:endParaRPr>
          </a:p>
        </p:txBody>
      </p:sp>
      <p:sp>
        <p:nvSpPr>
          <p:cNvPr id="207" name="Google Shape;207;p31"/>
          <p:cNvSpPr/>
          <p:nvPr/>
        </p:nvSpPr>
        <p:spPr>
          <a:xfrm>
            <a:off x="500725"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Explore codebase and history</a:t>
            </a:r>
            <a:endParaRPr sz="1100">
              <a:latin typeface="Lora"/>
              <a:ea typeface="Lora"/>
              <a:cs typeface="Lora"/>
              <a:sym typeface="Lora"/>
            </a:endParaRPr>
          </a:p>
        </p:txBody>
      </p:sp>
      <p:sp>
        <p:nvSpPr>
          <p:cNvPr id="208" name="Google Shape;208;p31"/>
          <p:cNvSpPr/>
          <p:nvPr/>
        </p:nvSpPr>
        <p:spPr>
          <a:xfrm>
            <a:off x="500725"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Search documentation</a:t>
            </a:r>
            <a:endParaRPr sz="1100">
              <a:latin typeface="Lora"/>
              <a:ea typeface="Lora"/>
              <a:cs typeface="Lora"/>
              <a:sym typeface="Lora"/>
            </a:endParaRPr>
          </a:p>
        </p:txBody>
      </p:sp>
      <p:sp>
        <p:nvSpPr>
          <p:cNvPr id="209" name="Google Shape;209;p31"/>
          <p:cNvSpPr/>
          <p:nvPr/>
        </p:nvSpPr>
        <p:spPr>
          <a:xfrm>
            <a:off x="500725"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Onboard &amp; learn</a:t>
            </a:r>
            <a:endParaRPr sz="1100">
              <a:latin typeface="Lora"/>
              <a:ea typeface="Lora"/>
              <a:cs typeface="Lora"/>
              <a:sym typeface="Lora"/>
            </a:endParaRPr>
          </a:p>
        </p:txBody>
      </p:sp>
      <p:sp>
        <p:nvSpPr>
          <p:cNvPr id="210" name="Google Shape;210;p31"/>
          <p:cNvSpPr/>
          <p:nvPr/>
        </p:nvSpPr>
        <p:spPr>
          <a:xfrm>
            <a:off x="2178577"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Plan project</a:t>
            </a:r>
            <a:endParaRPr sz="1100">
              <a:latin typeface="Lora"/>
              <a:ea typeface="Lora"/>
              <a:cs typeface="Lora"/>
              <a:sym typeface="Lora"/>
            </a:endParaRPr>
          </a:p>
        </p:txBody>
      </p:sp>
      <p:sp>
        <p:nvSpPr>
          <p:cNvPr id="211" name="Google Shape;211;p31"/>
          <p:cNvSpPr/>
          <p:nvPr/>
        </p:nvSpPr>
        <p:spPr>
          <a:xfrm>
            <a:off x="2178577"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Develop tech specs</a:t>
            </a:r>
            <a:endParaRPr sz="1100">
              <a:latin typeface="Lora"/>
              <a:ea typeface="Lora"/>
              <a:cs typeface="Lora"/>
              <a:sym typeface="Lora"/>
            </a:endParaRPr>
          </a:p>
        </p:txBody>
      </p:sp>
      <p:sp>
        <p:nvSpPr>
          <p:cNvPr id="212" name="Google Shape;212;p31"/>
          <p:cNvSpPr/>
          <p:nvPr/>
        </p:nvSpPr>
        <p:spPr>
          <a:xfrm>
            <a:off x="2178577"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Define architecture</a:t>
            </a:r>
            <a:endParaRPr sz="1100">
              <a:latin typeface="Lora"/>
              <a:ea typeface="Lora"/>
              <a:cs typeface="Lora"/>
              <a:sym typeface="Lora"/>
            </a:endParaRPr>
          </a:p>
        </p:txBody>
      </p:sp>
      <p:sp>
        <p:nvSpPr>
          <p:cNvPr id="213" name="Google Shape;213;p31"/>
          <p:cNvSpPr/>
          <p:nvPr/>
        </p:nvSpPr>
        <p:spPr>
          <a:xfrm>
            <a:off x="3856429"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Implement code</a:t>
            </a:r>
            <a:endParaRPr sz="1100">
              <a:latin typeface="Lora"/>
              <a:ea typeface="Lora"/>
              <a:cs typeface="Lora"/>
              <a:sym typeface="Lora"/>
            </a:endParaRPr>
          </a:p>
        </p:txBody>
      </p:sp>
      <p:sp>
        <p:nvSpPr>
          <p:cNvPr id="214" name="Google Shape;214;p31"/>
          <p:cNvSpPr/>
          <p:nvPr/>
        </p:nvSpPr>
        <p:spPr>
          <a:xfrm>
            <a:off x="3856429"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Write and execute tests</a:t>
            </a:r>
            <a:endParaRPr sz="1100">
              <a:latin typeface="Lora"/>
              <a:ea typeface="Lora"/>
              <a:cs typeface="Lora"/>
              <a:sym typeface="Lora"/>
            </a:endParaRPr>
          </a:p>
        </p:txBody>
      </p:sp>
      <p:sp>
        <p:nvSpPr>
          <p:cNvPr id="215" name="Google Shape;215;p31"/>
          <p:cNvSpPr/>
          <p:nvPr/>
        </p:nvSpPr>
        <p:spPr>
          <a:xfrm>
            <a:off x="3856429"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Create commits and PRs</a:t>
            </a:r>
            <a:endParaRPr sz="1100">
              <a:latin typeface="Lora"/>
              <a:ea typeface="Lora"/>
              <a:cs typeface="Lora"/>
              <a:sym typeface="Lora"/>
            </a:endParaRPr>
          </a:p>
        </p:txBody>
      </p:sp>
      <p:sp>
        <p:nvSpPr>
          <p:cNvPr id="216" name="Google Shape;216;p31"/>
          <p:cNvSpPr/>
          <p:nvPr/>
        </p:nvSpPr>
        <p:spPr>
          <a:xfrm>
            <a:off x="5534280"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Automate CI/CD</a:t>
            </a:r>
            <a:endParaRPr sz="1100">
              <a:latin typeface="Lora"/>
              <a:ea typeface="Lora"/>
              <a:cs typeface="Lora"/>
              <a:sym typeface="Lora"/>
            </a:endParaRPr>
          </a:p>
        </p:txBody>
      </p:sp>
      <p:sp>
        <p:nvSpPr>
          <p:cNvPr id="217" name="Google Shape;217;p31"/>
          <p:cNvSpPr/>
          <p:nvPr/>
        </p:nvSpPr>
        <p:spPr>
          <a:xfrm>
            <a:off x="5534280"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Configure environments</a:t>
            </a:r>
            <a:endParaRPr sz="1100">
              <a:latin typeface="Lora"/>
              <a:ea typeface="Lora"/>
              <a:cs typeface="Lora"/>
              <a:sym typeface="Lora"/>
            </a:endParaRPr>
          </a:p>
        </p:txBody>
      </p:sp>
      <p:sp>
        <p:nvSpPr>
          <p:cNvPr id="218" name="Google Shape;218;p31"/>
          <p:cNvSpPr/>
          <p:nvPr/>
        </p:nvSpPr>
        <p:spPr>
          <a:xfrm>
            <a:off x="5534280"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Manage deployments</a:t>
            </a:r>
            <a:endParaRPr sz="1100">
              <a:latin typeface="Lora"/>
              <a:ea typeface="Lora"/>
              <a:cs typeface="Lora"/>
              <a:sym typeface="Lora"/>
            </a:endParaRPr>
          </a:p>
        </p:txBody>
      </p:sp>
      <p:sp>
        <p:nvSpPr>
          <p:cNvPr id="219" name="Google Shape;219;p31"/>
          <p:cNvSpPr/>
          <p:nvPr/>
        </p:nvSpPr>
        <p:spPr>
          <a:xfrm>
            <a:off x="7212124" y="1912825"/>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Debug errors</a:t>
            </a:r>
            <a:endParaRPr sz="1100">
              <a:latin typeface="Lora"/>
              <a:ea typeface="Lora"/>
              <a:cs typeface="Lora"/>
              <a:sym typeface="Lora"/>
            </a:endParaRPr>
          </a:p>
        </p:txBody>
      </p:sp>
      <p:sp>
        <p:nvSpPr>
          <p:cNvPr id="220" name="Google Shape;220;p31"/>
          <p:cNvSpPr/>
          <p:nvPr/>
        </p:nvSpPr>
        <p:spPr>
          <a:xfrm>
            <a:off x="7212124" y="2636396"/>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Large-scale refactor</a:t>
            </a:r>
            <a:endParaRPr sz="1100">
              <a:latin typeface="Lora"/>
              <a:ea typeface="Lora"/>
              <a:cs typeface="Lora"/>
              <a:sym typeface="Lora"/>
            </a:endParaRPr>
          </a:p>
        </p:txBody>
      </p:sp>
      <p:sp>
        <p:nvSpPr>
          <p:cNvPr id="221" name="Google Shape;221;p31"/>
          <p:cNvSpPr/>
          <p:nvPr/>
        </p:nvSpPr>
        <p:spPr>
          <a:xfrm>
            <a:off x="7212124" y="3360000"/>
            <a:ext cx="1529400" cy="555600"/>
          </a:xfrm>
          <a:prstGeom prst="roundRect">
            <a:avLst>
              <a:gd fmla="val 10170" name="adj"/>
            </a:avLst>
          </a:prstGeom>
          <a:solidFill>
            <a:srgbClr val="F0EFEA"/>
          </a:solidFill>
          <a:ln>
            <a:noFill/>
          </a:ln>
        </p:spPr>
        <p:txBody>
          <a:bodyPr anchorCtr="0" anchor="ctr" bIns="91425" lIns="182875" spcFirstLastPara="1" rIns="182875" wrap="square" tIns="91425">
            <a:noAutofit/>
          </a:bodyPr>
          <a:lstStyle/>
          <a:p>
            <a:pPr indent="0" lvl="0" marL="0" marR="0" rtl="0" algn="l">
              <a:lnSpc>
                <a:spcPct val="115000"/>
              </a:lnSpc>
              <a:spcBef>
                <a:spcPts val="0"/>
              </a:spcBef>
              <a:spcAft>
                <a:spcPts val="0"/>
              </a:spcAft>
              <a:buNone/>
            </a:pPr>
            <a:r>
              <a:rPr lang="en" sz="1100">
                <a:latin typeface="Lora"/>
                <a:ea typeface="Lora"/>
                <a:cs typeface="Lora"/>
                <a:sym typeface="Lora"/>
              </a:rPr>
              <a:t>Monitor usage &amp; performance</a:t>
            </a:r>
            <a:endParaRPr sz="1100">
              <a:latin typeface="Lora"/>
              <a:ea typeface="Lora"/>
              <a:cs typeface="Lora"/>
              <a:sym typeface="Lora"/>
            </a:endParaRPr>
          </a:p>
        </p:txBody>
      </p:sp>
      <p:sp>
        <p:nvSpPr>
          <p:cNvPr id="222" name="Google Shape;222;p31"/>
          <p:cNvSpPr/>
          <p:nvPr/>
        </p:nvSpPr>
        <p:spPr>
          <a:xfrm>
            <a:off x="453000" y="4083600"/>
            <a:ext cx="8288400" cy="336000"/>
          </a:xfrm>
          <a:prstGeom prst="roundRect">
            <a:avLst>
              <a:gd fmla="val 10170" name="adj"/>
            </a:avLst>
          </a:prstGeom>
          <a:solidFill>
            <a:srgbClr val="D97757"/>
          </a:solidFill>
          <a:ln>
            <a:noFill/>
          </a:ln>
        </p:spPr>
        <p:txBody>
          <a:bodyPr anchorCtr="0" anchor="ctr" bIns="91425" lIns="182875" spcFirstLastPara="1" rIns="182875" wrap="square" tIns="91425">
            <a:noAutofit/>
          </a:bodyPr>
          <a:lstStyle/>
          <a:p>
            <a:pPr indent="0" lvl="0" marL="0" marR="0" rtl="0" algn="ctr">
              <a:lnSpc>
                <a:spcPct val="115000"/>
              </a:lnSpc>
              <a:spcBef>
                <a:spcPts val="0"/>
              </a:spcBef>
              <a:spcAft>
                <a:spcPts val="0"/>
              </a:spcAft>
              <a:buNone/>
            </a:pPr>
            <a:r>
              <a:rPr b="1" lang="en" sz="1200">
                <a:solidFill>
                  <a:schemeClr val="lt1"/>
                </a:solidFill>
                <a:latin typeface="Lora"/>
                <a:ea typeface="Lora"/>
                <a:cs typeface="Lora"/>
                <a:sym typeface="Lora"/>
              </a:rPr>
              <a:t>Using and mastering all of your team’s CLI tools (e.g., git, docker, bq) so you can focus on solutions, not syntax</a:t>
            </a:r>
            <a:endParaRPr b="1" sz="1200">
              <a:solidFill>
                <a:schemeClr val="lt1"/>
              </a:solidFill>
              <a:latin typeface="Lora"/>
              <a:ea typeface="Lora"/>
              <a:cs typeface="Lora"/>
              <a:sym typeface="Lora"/>
            </a:endParaRPr>
          </a:p>
        </p:txBody>
      </p:sp>
      <p:sp>
        <p:nvSpPr>
          <p:cNvPr id="223" name="Google Shape;223;p31"/>
          <p:cNvSpPr txBox="1"/>
          <p:nvPr/>
        </p:nvSpPr>
        <p:spPr>
          <a:xfrm>
            <a:off x="347800" y="415150"/>
            <a:ext cx="815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works across the whole sdlc</a:t>
            </a:r>
            <a:endParaRPr>
              <a:solidFill>
                <a:schemeClr val="dk2"/>
              </a:solidFill>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227" name="Shape 227"/>
        <p:cNvGrpSpPr/>
        <p:nvPr/>
      </p:nvGrpSpPr>
      <p:grpSpPr>
        <a:xfrm>
          <a:off x="0" y="0"/>
          <a:ext cx="0" cy="0"/>
          <a:chOff x="0" y="0"/>
          <a:chExt cx="0" cy="0"/>
        </a:xfrm>
      </p:grpSpPr>
      <p:sp>
        <p:nvSpPr>
          <p:cNvPr id="228" name="Google Shape;228;p32"/>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3</a:t>
            </a:r>
            <a:r>
              <a:rPr lang="en" sz="1800">
                <a:solidFill>
                  <a:schemeClr val="lt1"/>
                </a:solidFill>
                <a:latin typeface="Roboto Mono"/>
                <a:ea typeface="Roboto Mono"/>
                <a:cs typeface="Roboto Mono"/>
                <a:sym typeface="Roboto Mono"/>
              </a:rPr>
              <a:t>/ one ✻code, many faces</a:t>
            </a:r>
            <a:endParaRPr sz="1800">
              <a:solidFill>
                <a:schemeClr val="lt1"/>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64" name="Shape 64"/>
        <p:cNvGrpSpPr/>
        <p:nvPr/>
      </p:nvGrpSpPr>
      <p:grpSpPr>
        <a:xfrm>
          <a:off x="0" y="0"/>
          <a:ext cx="0" cy="0"/>
          <a:chOff x="0" y="0"/>
          <a:chExt cx="0" cy="0"/>
        </a:xfrm>
      </p:grpSpPr>
      <p:sp>
        <p:nvSpPr>
          <p:cNvPr id="65" name="Google Shape;65;p15"/>
          <p:cNvSpPr txBox="1"/>
          <p:nvPr/>
        </p:nvSpPr>
        <p:spPr>
          <a:xfrm>
            <a:off x="743325" y="1786800"/>
            <a:ext cx="71433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tl;dr</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p</a:t>
            </a:r>
            <a:r>
              <a:rPr lang="en">
                <a:solidFill>
                  <a:schemeClr val="dk2"/>
                </a:solidFill>
                <a:latin typeface="Roboto Mono"/>
                <a:ea typeface="Roboto Mono"/>
                <a:cs typeface="Roboto Mono"/>
                <a:sym typeface="Roboto Mono"/>
              </a:rPr>
              <a:t>rogramming is changing</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choose your path with claude code</a:t>
            </a:r>
            <a:endParaRPr>
              <a:solidFill>
                <a:schemeClr val="dk2"/>
              </a:solidFill>
              <a:latin typeface="Roboto Mono"/>
              <a:ea typeface="Roboto Mono"/>
              <a:cs typeface="Roboto Mono"/>
              <a:sym typeface="Roboto Mono"/>
            </a:endParaRPr>
          </a:p>
          <a:p>
            <a:pPr indent="-317500" lvl="0" marL="457200" rtl="0" algn="l">
              <a:spcBef>
                <a:spcPts val="0"/>
              </a:spcBef>
              <a:spcAft>
                <a:spcPts val="0"/>
              </a:spcAft>
              <a:buClr>
                <a:schemeClr val="dk2"/>
              </a:buClr>
              <a:buSzPts val="1400"/>
              <a:buFont typeface="Roboto Mono"/>
              <a:buAutoNum type="arabicPeriod"/>
            </a:pPr>
            <a:r>
              <a:rPr lang="en">
                <a:solidFill>
                  <a:schemeClr val="dk2"/>
                </a:solidFill>
                <a:latin typeface="Roboto Mono"/>
                <a:ea typeface="Roboto Mono"/>
                <a:cs typeface="Roboto Mono"/>
                <a:sym typeface="Roboto Mono"/>
              </a:rPr>
              <a:t>t</a:t>
            </a:r>
            <a:r>
              <a:rPr lang="en">
                <a:solidFill>
                  <a:schemeClr val="dk2"/>
                </a:solidFill>
                <a:latin typeface="Roboto Mono"/>
                <a:ea typeface="Roboto Mono"/>
                <a:cs typeface="Roboto Mono"/>
                <a:sym typeface="Roboto Mono"/>
              </a:rPr>
              <a:t>hink </a:t>
            </a:r>
            <a:r>
              <a:rPr lang="en">
                <a:solidFill>
                  <a:schemeClr val="dk2"/>
                </a:solidFill>
                <a:latin typeface="Roboto Mono"/>
                <a:ea typeface="Roboto Mono"/>
                <a:cs typeface="Roboto Mono"/>
                <a:sym typeface="Roboto Mono"/>
              </a:rPr>
              <a:t>six</a:t>
            </a:r>
            <a:r>
              <a:rPr lang="en">
                <a:solidFill>
                  <a:schemeClr val="dk2"/>
                </a:solidFill>
                <a:latin typeface="Roboto Mono"/>
                <a:ea typeface="Roboto Mono"/>
                <a:cs typeface="Roboto Mono"/>
                <a:sym typeface="Roboto Mono"/>
              </a:rPr>
              <a:t> months out</a:t>
            </a:r>
            <a:endParaRPr>
              <a:solidFill>
                <a:schemeClr val="dk2"/>
              </a:solidFill>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32" name="Shape 232"/>
        <p:cNvGrpSpPr/>
        <p:nvPr/>
      </p:nvGrpSpPr>
      <p:grpSpPr>
        <a:xfrm>
          <a:off x="0" y="0"/>
          <a:ext cx="0" cy="0"/>
          <a:chOff x="0" y="0"/>
          <a:chExt cx="0" cy="0"/>
        </a:xfrm>
      </p:grpSpPr>
      <p:sp>
        <p:nvSpPr>
          <p:cNvPr id="233" name="Google Shape;233;p33"/>
          <p:cNvSpPr txBox="1"/>
          <p:nvPr/>
        </p:nvSpPr>
        <p:spPr>
          <a:xfrm>
            <a:off x="1930062" y="44824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terminal</a:t>
            </a:r>
            <a:endParaRPr sz="1800">
              <a:solidFill>
                <a:schemeClr val="dk2"/>
              </a:solidFill>
              <a:latin typeface="Roboto Mono"/>
              <a:ea typeface="Roboto Mono"/>
              <a:cs typeface="Roboto Mono"/>
              <a:sym typeface="Roboto Mono"/>
            </a:endParaRPr>
          </a:p>
        </p:txBody>
      </p:sp>
      <p:pic>
        <p:nvPicPr>
          <p:cNvPr id="234" name="Google Shape;234;p33" title="Screenshot 2025-11-05 at 1.53.29 PM.png"/>
          <p:cNvPicPr preferRelativeResize="0"/>
          <p:nvPr/>
        </p:nvPicPr>
        <p:blipFill>
          <a:blip r:embed="rId3">
            <a:alphaModFix/>
          </a:blip>
          <a:stretch>
            <a:fillRect/>
          </a:stretch>
        </p:blipFill>
        <p:spPr>
          <a:xfrm>
            <a:off x="1735225" y="336850"/>
            <a:ext cx="5673552" cy="417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38" name="Shape 238"/>
        <p:cNvGrpSpPr/>
        <p:nvPr/>
      </p:nvGrpSpPr>
      <p:grpSpPr>
        <a:xfrm>
          <a:off x="0" y="0"/>
          <a:ext cx="0" cy="0"/>
          <a:chOff x="0" y="0"/>
          <a:chExt cx="0" cy="0"/>
        </a:xfrm>
      </p:grpSpPr>
      <p:sp>
        <p:nvSpPr>
          <p:cNvPr id="239" name="Google Shape;239;p34"/>
          <p:cNvSpPr txBox="1"/>
          <p:nvPr/>
        </p:nvSpPr>
        <p:spPr>
          <a:xfrm>
            <a:off x="1808725" y="3512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ide</a:t>
            </a:r>
            <a:endParaRPr sz="1800">
              <a:solidFill>
                <a:schemeClr val="dk2"/>
              </a:solidFill>
              <a:latin typeface="Roboto Mono"/>
              <a:ea typeface="Roboto Mono"/>
              <a:cs typeface="Roboto Mono"/>
              <a:sym typeface="Roboto Mono"/>
            </a:endParaRPr>
          </a:p>
        </p:txBody>
      </p:sp>
      <p:pic>
        <p:nvPicPr>
          <p:cNvPr id="240" name="Google Shape;240;p34" title="Screenshot 2025-11-05 at 1.54.52 PM.png"/>
          <p:cNvPicPr preferRelativeResize="0"/>
          <p:nvPr/>
        </p:nvPicPr>
        <p:blipFill>
          <a:blip r:embed="rId3">
            <a:alphaModFix/>
          </a:blip>
          <a:stretch>
            <a:fillRect/>
          </a:stretch>
        </p:blipFill>
        <p:spPr>
          <a:xfrm>
            <a:off x="805963" y="865250"/>
            <a:ext cx="7289426" cy="4758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44" name="Shape 244"/>
        <p:cNvGrpSpPr/>
        <p:nvPr/>
      </p:nvGrpSpPr>
      <p:grpSpPr>
        <a:xfrm>
          <a:off x="0" y="0"/>
          <a:ext cx="0" cy="0"/>
          <a:chOff x="0" y="0"/>
          <a:chExt cx="0" cy="0"/>
        </a:xfrm>
      </p:grpSpPr>
      <p:sp>
        <p:nvSpPr>
          <p:cNvPr id="245" name="Google Shape;245;p35"/>
          <p:cNvSpPr txBox="1"/>
          <p:nvPr/>
        </p:nvSpPr>
        <p:spPr>
          <a:xfrm>
            <a:off x="1808725" y="351275"/>
            <a:ext cx="528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web &amp; ios</a:t>
            </a:r>
            <a:endParaRPr sz="1800">
              <a:solidFill>
                <a:schemeClr val="dk2"/>
              </a:solidFill>
              <a:latin typeface="Roboto Mono"/>
              <a:ea typeface="Roboto Mono"/>
              <a:cs typeface="Roboto Mono"/>
              <a:sym typeface="Roboto Mono"/>
            </a:endParaRPr>
          </a:p>
        </p:txBody>
      </p:sp>
      <p:pic>
        <p:nvPicPr>
          <p:cNvPr id="246" name="Google Shape;246;p35" title="Screenshot 2025-11-05 at 1.56.21 PM.png"/>
          <p:cNvPicPr preferRelativeResize="0"/>
          <p:nvPr/>
        </p:nvPicPr>
        <p:blipFill>
          <a:blip r:embed="rId3">
            <a:alphaModFix/>
          </a:blip>
          <a:stretch>
            <a:fillRect/>
          </a:stretch>
        </p:blipFill>
        <p:spPr>
          <a:xfrm>
            <a:off x="3236725" y="1067425"/>
            <a:ext cx="7285299" cy="5542227"/>
          </a:xfrm>
          <a:prstGeom prst="rect">
            <a:avLst/>
          </a:prstGeom>
          <a:noFill/>
          <a:ln>
            <a:noFill/>
          </a:ln>
        </p:spPr>
      </p:pic>
      <p:pic>
        <p:nvPicPr>
          <p:cNvPr id="247" name="Google Shape;247;p35" title="iPhone Air.png"/>
          <p:cNvPicPr preferRelativeResize="0"/>
          <p:nvPr/>
        </p:nvPicPr>
        <p:blipFill>
          <a:blip r:embed="rId4">
            <a:alphaModFix/>
          </a:blip>
          <a:stretch>
            <a:fillRect/>
          </a:stretch>
        </p:blipFill>
        <p:spPr>
          <a:xfrm>
            <a:off x="721250" y="558888"/>
            <a:ext cx="1970217" cy="4025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51" name="Shape 251"/>
        <p:cNvGrpSpPr/>
        <p:nvPr/>
      </p:nvGrpSpPr>
      <p:grpSpPr>
        <a:xfrm>
          <a:off x="0" y="0"/>
          <a:ext cx="0" cy="0"/>
          <a:chOff x="0" y="0"/>
          <a:chExt cx="0" cy="0"/>
        </a:xfrm>
      </p:grpSpPr>
      <p:pic>
        <p:nvPicPr>
          <p:cNvPr id="252" name="Google Shape;252;p36" title="Screenshot 2025-06-03 at 6.21.57 PM.png"/>
          <p:cNvPicPr preferRelativeResize="0"/>
          <p:nvPr/>
        </p:nvPicPr>
        <p:blipFill>
          <a:blip r:embed="rId3">
            <a:alphaModFix/>
          </a:blip>
          <a:stretch>
            <a:fillRect/>
          </a:stretch>
        </p:blipFill>
        <p:spPr>
          <a:xfrm>
            <a:off x="1157225" y="1038925"/>
            <a:ext cx="6829537" cy="4838700"/>
          </a:xfrm>
          <a:prstGeom prst="rect">
            <a:avLst/>
          </a:prstGeom>
          <a:noFill/>
          <a:ln>
            <a:noFill/>
          </a:ln>
        </p:spPr>
      </p:pic>
      <p:sp>
        <p:nvSpPr>
          <p:cNvPr id="253" name="Google Shape;253;p36"/>
          <p:cNvSpPr txBox="1"/>
          <p:nvPr/>
        </p:nvSpPr>
        <p:spPr>
          <a:xfrm>
            <a:off x="3071975" y="3763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/install-github-app</a:t>
            </a:r>
            <a:endParaRPr sz="1800">
              <a:solidFill>
                <a:schemeClr val="dk2"/>
              </a:solidFill>
              <a:latin typeface="Roboto Mono"/>
              <a:ea typeface="Roboto Mono"/>
              <a:cs typeface="Roboto Mono"/>
              <a:sym typeface="Roboto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57" name="Shape 257"/>
        <p:cNvGrpSpPr/>
        <p:nvPr/>
      </p:nvGrpSpPr>
      <p:grpSpPr>
        <a:xfrm>
          <a:off x="0" y="0"/>
          <a:ext cx="0" cy="0"/>
          <a:chOff x="0" y="0"/>
          <a:chExt cx="0" cy="0"/>
        </a:xfrm>
      </p:grpSpPr>
      <p:sp>
        <p:nvSpPr>
          <p:cNvPr id="258" name="Google Shape;258;p37"/>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sdk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 </a:t>
            </a:r>
            <a:r>
              <a:rPr lang="en">
                <a:solidFill>
                  <a:schemeClr val="dk2"/>
                </a:solidFill>
                <a:latin typeface="Roboto Mono"/>
                <a:ea typeface="Roboto Mono"/>
                <a:cs typeface="Roboto Mono"/>
                <a:sym typeface="Roboto Mono"/>
              </a:rPr>
              <a:t>claude -p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“what did i do this week?”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--allowedTools Bash(git log:*)</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--output-format stream-json</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
        <p:nvSpPr>
          <p:cNvPr id="259" name="Google Shape;259;p37"/>
          <p:cNvSpPr/>
          <p:nvPr/>
        </p:nvSpPr>
        <p:spPr>
          <a:xfrm>
            <a:off x="5064850" y="3267263"/>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c</a:t>
            </a:r>
            <a:r>
              <a:rPr lang="en" sz="1200">
                <a:solidFill>
                  <a:srgbClr val="828179"/>
                </a:solidFill>
                <a:latin typeface="Roboto Mono"/>
                <a:ea typeface="Roboto Mono"/>
                <a:cs typeface="Roboto Mono"/>
                <a:sym typeface="Roboto Mono"/>
              </a:rPr>
              <a:t>laude models</a:t>
            </a:r>
            <a:endParaRPr sz="1200">
              <a:solidFill>
                <a:srgbClr val="828179"/>
              </a:solidFill>
              <a:latin typeface="Roboto Mono"/>
              <a:ea typeface="Roboto Mono"/>
              <a:cs typeface="Roboto Mono"/>
              <a:sym typeface="Roboto Mono"/>
            </a:endParaRPr>
          </a:p>
        </p:txBody>
      </p:sp>
      <p:sp>
        <p:nvSpPr>
          <p:cNvPr id="260" name="Google Shape;260;p37"/>
          <p:cNvSpPr/>
          <p:nvPr/>
        </p:nvSpPr>
        <p:spPr>
          <a:xfrm>
            <a:off x="5064850" y="263318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a</a:t>
            </a:r>
            <a:r>
              <a:rPr lang="en" sz="1200">
                <a:solidFill>
                  <a:srgbClr val="828179"/>
                </a:solidFill>
                <a:latin typeface="Roboto Mono"/>
                <a:ea typeface="Roboto Mono"/>
                <a:cs typeface="Roboto Mono"/>
                <a:sym typeface="Roboto Mono"/>
              </a:rPr>
              <a:t>nthropic, bedrock, or vertex api</a:t>
            </a:r>
            <a:endParaRPr sz="1200">
              <a:solidFill>
                <a:srgbClr val="828179"/>
              </a:solidFill>
              <a:latin typeface="Roboto Mono"/>
              <a:ea typeface="Roboto Mono"/>
              <a:cs typeface="Roboto Mono"/>
              <a:sym typeface="Roboto Mono"/>
            </a:endParaRPr>
          </a:p>
        </p:txBody>
      </p:sp>
      <p:sp>
        <p:nvSpPr>
          <p:cNvPr id="261" name="Google Shape;261;p37"/>
          <p:cNvSpPr/>
          <p:nvPr/>
        </p:nvSpPr>
        <p:spPr>
          <a:xfrm>
            <a:off x="5064850" y="1999113"/>
            <a:ext cx="3661500" cy="511200"/>
          </a:xfrm>
          <a:prstGeom prst="roundRect">
            <a:avLst>
              <a:gd fmla="val 16667" name="adj"/>
            </a:avLst>
          </a:prstGeom>
          <a:solidFill>
            <a:srgbClr val="F0EFEA"/>
          </a:solidFill>
          <a:ln cap="flat" cmpd="sng" w="19050">
            <a:solidFill>
              <a:srgbClr val="CC78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785C"/>
                </a:solidFill>
                <a:latin typeface="Roboto Mono"/>
                <a:ea typeface="Roboto Mono"/>
                <a:cs typeface="Roboto Mono"/>
                <a:sym typeface="Roboto Mono"/>
              </a:rPr>
              <a:t>c</a:t>
            </a:r>
            <a:r>
              <a:rPr b="1" lang="en" sz="1200">
                <a:solidFill>
                  <a:srgbClr val="CC785C"/>
                </a:solidFill>
                <a:latin typeface="Roboto Mono"/>
                <a:ea typeface="Roboto Mono"/>
                <a:cs typeface="Roboto Mono"/>
                <a:sym typeface="Roboto Mono"/>
              </a:rPr>
              <a:t>laude code sdk</a:t>
            </a:r>
            <a:endParaRPr b="1" sz="1200">
              <a:solidFill>
                <a:srgbClr val="CC785C"/>
              </a:solidFill>
              <a:latin typeface="Roboto Mono"/>
              <a:ea typeface="Roboto Mono"/>
              <a:cs typeface="Roboto Mono"/>
              <a:sym typeface="Roboto Mono"/>
            </a:endParaRPr>
          </a:p>
        </p:txBody>
      </p:sp>
      <p:sp>
        <p:nvSpPr>
          <p:cNvPr id="262" name="Google Shape;262;p37"/>
          <p:cNvSpPr/>
          <p:nvPr/>
        </p:nvSpPr>
        <p:spPr>
          <a:xfrm>
            <a:off x="5064850" y="136503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200">
                <a:solidFill>
                  <a:srgbClr val="828179"/>
                </a:solidFill>
                <a:latin typeface="Roboto Mono"/>
                <a:ea typeface="Roboto Mono"/>
                <a:cs typeface="Roboto Mono"/>
                <a:sym typeface="Roboto Mono"/>
              </a:rPr>
              <a:t>y</a:t>
            </a:r>
            <a:r>
              <a:rPr i="1" lang="en" sz="1200">
                <a:solidFill>
                  <a:srgbClr val="828179"/>
                </a:solidFill>
                <a:latin typeface="Roboto Mono"/>
                <a:ea typeface="Roboto Mono"/>
                <a:cs typeface="Roboto Mono"/>
                <a:sym typeface="Roboto Mono"/>
              </a:rPr>
              <a:t>our app</a:t>
            </a:r>
            <a:endParaRPr i="1" sz="1200">
              <a:solidFill>
                <a:srgbClr val="828179"/>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66" name="Shape 266"/>
        <p:cNvGrpSpPr/>
        <p:nvPr/>
      </p:nvGrpSpPr>
      <p:grpSpPr>
        <a:xfrm>
          <a:off x="0" y="0"/>
          <a:ext cx="0" cy="0"/>
          <a:chOff x="0" y="0"/>
          <a:chExt cx="0" cy="0"/>
        </a:xfrm>
      </p:grpSpPr>
      <p:sp>
        <p:nvSpPr>
          <p:cNvPr id="267" name="Google Shape;267;p38"/>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sdk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 </a:t>
            </a:r>
            <a:r>
              <a:rPr lang="en">
                <a:solidFill>
                  <a:schemeClr val="dk2"/>
                </a:solidFill>
                <a:latin typeface="Roboto Mono"/>
                <a:ea typeface="Roboto Mono"/>
                <a:cs typeface="Roboto Mono"/>
                <a:sym typeface="Roboto Mono"/>
              </a:rPr>
              <a:t>get-gcp-logs 1uhd832d</a:t>
            </a:r>
            <a:r>
              <a:rPr lang="en">
                <a:solidFill>
                  <a:schemeClr val="dk2"/>
                </a:solidFill>
                <a:latin typeface="Roboto Mono"/>
                <a:ea typeface="Roboto Mono"/>
                <a:cs typeface="Roboto Mono"/>
                <a:sym typeface="Roboto Mono"/>
              </a:rPr>
              <a:t>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claude -p "correlate errors + commits"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--output-format=json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  jq '.result'</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
        <p:nvSpPr>
          <p:cNvPr id="268" name="Google Shape;268;p38"/>
          <p:cNvSpPr/>
          <p:nvPr/>
        </p:nvSpPr>
        <p:spPr>
          <a:xfrm>
            <a:off x="5064850" y="3267263"/>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claude models</a:t>
            </a:r>
            <a:endParaRPr sz="1200">
              <a:solidFill>
                <a:srgbClr val="828179"/>
              </a:solidFill>
              <a:latin typeface="Roboto Mono"/>
              <a:ea typeface="Roboto Mono"/>
              <a:cs typeface="Roboto Mono"/>
              <a:sym typeface="Roboto Mono"/>
            </a:endParaRPr>
          </a:p>
        </p:txBody>
      </p:sp>
      <p:sp>
        <p:nvSpPr>
          <p:cNvPr id="269" name="Google Shape;269;p38"/>
          <p:cNvSpPr/>
          <p:nvPr/>
        </p:nvSpPr>
        <p:spPr>
          <a:xfrm>
            <a:off x="5064850" y="263318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828179"/>
                </a:solidFill>
                <a:latin typeface="Roboto Mono"/>
                <a:ea typeface="Roboto Mono"/>
                <a:cs typeface="Roboto Mono"/>
                <a:sym typeface="Roboto Mono"/>
              </a:rPr>
              <a:t>anthropic, bedrock, or vertex api</a:t>
            </a:r>
            <a:endParaRPr sz="1200">
              <a:solidFill>
                <a:srgbClr val="828179"/>
              </a:solidFill>
              <a:latin typeface="Roboto Mono"/>
              <a:ea typeface="Roboto Mono"/>
              <a:cs typeface="Roboto Mono"/>
              <a:sym typeface="Roboto Mono"/>
            </a:endParaRPr>
          </a:p>
        </p:txBody>
      </p:sp>
      <p:sp>
        <p:nvSpPr>
          <p:cNvPr id="270" name="Google Shape;270;p38"/>
          <p:cNvSpPr/>
          <p:nvPr/>
        </p:nvSpPr>
        <p:spPr>
          <a:xfrm>
            <a:off x="5064850" y="1999113"/>
            <a:ext cx="3661500" cy="511200"/>
          </a:xfrm>
          <a:prstGeom prst="roundRect">
            <a:avLst>
              <a:gd fmla="val 16667" name="adj"/>
            </a:avLst>
          </a:prstGeom>
          <a:solidFill>
            <a:srgbClr val="F0EFEA"/>
          </a:solidFill>
          <a:ln cap="flat" cmpd="sng" w="19050">
            <a:solidFill>
              <a:srgbClr val="CC78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C785C"/>
                </a:solidFill>
                <a:latin typeface="Roboto Mono"/>
                <a:ea typeface="Roboto Mono"/>
                <a:cs typeface="Roboto Mono"/>
                <a:sym typeface="Roboto Mono"/>
              </a:rPr>
              <a:t>claude code sdk</a:t>
            </a:r>
            <a:endParaRPr b="1" sz="1200">
              <a:solidFill>
                <a:srgbClr val="CC785C"/>
              </a:solidFill>
              <a:latin typeface="Roboto Mono"/>
              <a:ea typeface="Roboto Mono"/>
              <a:cs typeface="Roboto Mono"/>
              <a:sym typeface="Roboto Mono"/>
            </a:endParaRPr>
          </a:p>
        </p:txBody>
      </p:sp>
      <p:sp>
        <p:nvSpPr>
          <p:cNvPr id="271" name="Google Shape;271;p38"/>
          <p:cNvSpPr/>
          <p:nvPr/>
        </p:nvSpPr>
        <p:spPr>
          <a:xfrm>
            <a:off x="5064850" y="1365038"/>
            <a:ext cx="3661500" cy="511200"/>
          </a:xfrm>
          <a:prstGeom prst="roundRect">
            <a:avLst>
              <a:gd fmla="val 16667" name="adj"/>
            </a:avLst>
          </a:prstGeom>
          <a:solidFill>
            <a:srgbClr val="F0EFEA"/>
          </a:solidFill>
          <a:ln cap="flat" cmpd="sng" w="19050">
            <a:solidFill>
              <a:srgbClr val="8281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200">
                <a:solidFill>
                  <a:srgbClr val="828179"/>
                </a:solidFill>
                <a:latin typeface="Roboto Mono"/>
                <a:ea typeface="Roboto Mono"/>
                <a:cs typeface="Roboto Mono"/>
                <a:sym typeface="Roboto Mono"/>
              </a:rPr>
              <a:t>your app</a:t>
            </a:r>
            <a:endParaRPr i="1" sz="1200">
              <a:solidFill>
                <a:srgbClr val="828179"/>
              </a:solidFill>
              <a:latin typeface="Roboto Mono"/>
              <a:ea typeface="Roboto Mono"/>
              <a:cs typeface="Roboto Mono"/>
              <a:sym typeface="Roboto Mon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275" name="Shape 275"/>
        <p:cNvGrpSpPr/>
        <p:nvPr/>
      </p:nvGrpSpPr>
      <p:grpSpPr>
        <a:xfrm>
          <a:off x="0" y="0"/>
          <a:ext cx="0" cy="0"/>
          <a:chOff x="0" y="0"/>
          <a:chExt cx="0" cy="0"/>
        </a:xfrm>
      </p:grpSpPr>
      <p:sp>
        <p:nvSpPr>
          <p:cNvPr id="276" name="Google Shape;276;p39"/>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4</a:t>
            </a:r>
            <a:r>
              <a:rPr lang="en" sz="1800">
                <a:solidFill>
                  <a:schemeClr val="lt1"/>
                </a:solidFill>
                <a:latin typeface="Roboto Mono"/>
                <a:ea typeface="Roboto Mono"/>
                <a:cs typeface="Roboto Mono"/>
                <a:sym typeface="Roboto Mono"/>
              </a:rPr>
              <a:t>/ using claude code</a:t>
            </a:r>
            <a:endParaRPr sz="1800">
              <a:solidFill>
                <a:schemeClr val="lt1"/>
              </a:solidFill>
              <a:latin typeface="Roboto Mono"/>
              <a:ea typeface="Roboto Mono"/>
              <a:cs typeface="Roboto Mono"/>
              <a:sym typeface="Roboto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80" name="Shape 280"/>
        <p:cNvGrpSpPr/>
        <p:nvPr/>
      </p:nvGrpSpPr>
      <p:grpSpPr>
        <a:xfrm>
          <a:off x="0" y="0"/>
          <a:ext cx="0" cy="0"/>
          <a:chOff x="0" y="0"/>
          <a:chExt cx="0" cy="0"/>
        </a:xfrm>
      </p:grpSpPr>
      <p:sp>
        <p:nvSpPr>
          <p:cNvPr id="281" name="Google Shape;281;p40"/>
          <p:cNvSpPr txBox="1"/>
          <p:nvPr/>
        </p:nvSpPr>
        <p:spPr>
          <a:xfrm>
            <a:off x="336650" y="618600"/>
            <a:ext cx="8209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use cases</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1. codebase q&amp;a + research</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2. write 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a. 1-shot</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b. sidekick</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   c. prototype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integrate tools &amp; mcps</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4. power automation</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85" name="Shape 285"/>
        <p:cNvGrpSpPr/>
        <p:nvPr/>
      </p:nvGrpSpPr>
      <p:grpSpPr>
        <a:xfrm>
          <a:off x="0" y="0"/>
          <a:ext cx="0" cy="0"/>
          <a:chOff x="0" y="0"/>
          <a:chExt cx="0" cy="0"/>
        </a:xfrm>
      </p:grpSpPr>
      <p:sp>
        <p:nvSpPr>
          <p:cNvPr id="286" name="Google Shape;286;p41"/>
          <p:cNvSpPr txBox="1"/>
          <p:nvPr/>
        </p:nvSpPr>
        <p:spPr>
          <a:xfrm>
            <a:off x="336650" y="618600"/>
            <a:ext cx="82095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1. ask claude code about your code</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how do I make a new </a:t>
            </a:r>
            <a:r>
              <a:rPr lang="en">
                <a:solidFill>
                  <a:schemeClr val="dk2"/>
                </a:solidFill>
                <a:highlight>
                  <a:srgbClr val="C6BEB5"/>
                </a:highlight>
                <a:latin typeface="Roboto Mono"/>
                <a:ea typeface="Roboto Mono"/>
                <a:cs typeface="Roboto Mono"/>
                <a:sym typeface="Roboto Mono"/>
              </a:rPr>
              <a:t>@app/services/ValidationTemplateFactory</a:t>
            </a:r>
            <a:r>
              <a:rPr lang="en">
                <a:solidFill>
                  <a:schemeClr val="dk2"/>
                </a:solidFill>
                <a:latin typeface="Roboto Mono"/>
                <a:ea typeface="Roboto Mono"/>
                <a:cs typeface="Roboto Mono"/>
                <a:sym typeface="Roboto Mono"/>
              </a:rPr>
              <a:t>?</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why does recoverFromException take so many arguments? look through git history to answer</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why did we fix issue #18363 by adding the if/else in </a:t>
            </a:r>
            <a:r>
              <a:rPr lang="en">
                <a:solidFill>
                  <a:schemeClr val="dk2"/>
                </a:solidFill>
                <a:highlight>
                  <a:srgbClr val="C6BEB5"/>
                </a:highlight>
                <a:latin typeface="Roboto Mono"/>
                <a:ea typeface="Roboto Mono"/>
                <a:cs typeface="Roboto Mono"/>
                <a:sym typeface="Roboto Mono"/>
              </a:rPr>
              <a:t>@src/login.ts</a:t>
            </a:r>
            <a:r>
              <a:rPr lang="en">
                <a:solidFill>
                  <a:schemeClr val="dk2"/>
                </a:solidFill>
                <a:latin typeface="Roboto Mono"/>
                <a:ea typeface="Roboto Mono"/>
                <a:cs typeface="Roboto Mono"/>
                <a:sym typeface="Roboto Mono"/>
              </a:rPr>
              <a:t> api?</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in which version did we release the new </a:t>
            </a:r>
            <a:r>
              <a:rPr lang="en">
                <a:solidFill>
                  <a:schemeClr val="dk2"/>
                </a:solidFill>
                <a:highlight>
                  <a:srgbClr val="C6BEB5"/>
                </a:highlight>
                <a:latin typeface="Roboto Mono"/>
                <a:ea typeface="Roboto Mono"/>
                <a:cs typeface="Roboto Mono"/>
                <a:sym typeface="Roboto Mono"/>
              </a:rPr>
              <a:t>@api/ext/PreHooks.php</a:t>
            </a:r>
            <a:r>
              <a:rPr lang="en">
                <a:solidFill>
                  <a:schemeClr val="dk2"/>
                </a:solidFill>
                <a:latin typeface="Roboto Mono"/>
                <a:ea typeface="Roboto Mono"/>
                <a:cs typeface="Roboto Mono"/>
                <a:sym typeface="Roboto Mono"/>
              </a:rPr>
              <a:t> api?</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look at PR #9383, then carefully verify which app versions were impacted</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what did I ship last week?</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90" name="Shape 290"/>
        <p:cNvGrpSpPr/>
        <p:nvPr/>
      </p:nvGrpSpPr>
      <p:grpSpPr>
        <a:xfrm>
          <a:off x="0" y="0"/>
          <a:ext cx="0" cy="0"/>
          <a:chOff x="0" y="0"/>
          <a:chExt cx="0" cy="0"/>
        </a:xfrm>
      </p:grpSpPr>
      <p:sp>
        <p:nvSpPr>
          <p:cNvPr id="291" name="Google Shape;291;p42"/>
          <p:cNvSpPr txBox="1"/>
          <p:nvPr/>
        </p:nvSpPr>
        <p:spPr>
          <a:xfrm>
            <a:off x="336650" y="618600"/>
            <a:ext cx="82095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2</a:t>
            </a:r>
            <a:r>
              <a:rPr lang="en" sz="1800">
                <a:solidFill>
                  <a:schemeClr val="dk2"/>
                </a:solidFill>
                <a:latin typeface="Roboto Mono"/>
                <a:ea typeface="Roboto Mono"/>
                <a:cs typeface="Roboto Mono"/>
                <a:sym typeface="Roboto Mono"/>
              </a:rPr>
              <a:t>. teach claude to use your tools</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u</a:t>
            </a:r>
            <a:r>
              <a:rPr lang="en">
                <a:solidFill>
                  <a:schemeClr val="dk2"/>
                </a:solidFill>
                <a:latin typeface="Roboto Mono"/>
                <a:ea typeface="Roboto Mono"/>
                <a:cs typeface="Roboto Mono"/>
                <a:sym typeface="Roboto Mono"/>
              </a:rPr>
              <a:t>se</a:t>
            </a:r>
            <a:r>
              <a:rPr lang="en">
                <a:solidFill>
                  <a:schemeClr val="dk2"/>
                </a:solidFill>
                <a:latin typeface="Roboto Mono"/>
                <a:ea typeface="Roboto Mono"/>
                <a:cs typeface="Roboto Mono"/>
                <a:sym typeface="Roboto Mono"/>
              </a:rPr>
              <a:t> the barley cli to check for error logs</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rgbClr val="FF460B"/>
                </a:solidFill>
                <a:latin typeface="Roboto Mono"/>
                <a:ea typeface="Roboto Mono"/>
                <a:cs typeface="Roboto Mono"/>
                <a:sym typeface="Roboto Mono"/>
              </a:rPr>
              <a:t>$</a:t>
            </a:r>
            <a:r>
              <a:rPr lang="en">
                <a:solidFill>
                  <a:schemeClr val="dk2"/>
                </a:solidFill>
                <a:latin typeface="Roboto Mono"/>
                <a:ea typeface="Roboto Mono"/>
                <a:cs typeface="Roboto Mono"/>
                <a:sym typeface="Roboto Mono"/>
              </a:rPr>
              <a:t> </a:t>
            </a:r>
            <a:r>
              <a:rPr lang="en">
                <a:solidFill>
                  <a:srgbClr val="777777"/>
                </a:solidFill>
                <a:latin typeface="Roboto Mono"/>
                <a:ea typeface="Roboto Mono"/>
                <a:cs typeface="Roboto Mono"/>
                <a:sym typeface="Roboto Mono"/>
              </a:rPr>
              <a:t>claude mcp add barley_server -- node myserver</a:t>
            </a:r>
            <a:endParaRPr>
              <a:solidFill>
                <a:srgbClr val="777777"/>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use the barley mcp server to check for error logs</a:t>
            </a:r>
            <a:endParaRPr>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69" name="Shape 69"/>
        <p:cNvGrpSpPr/>
        <p:nvPr/>
      </p:nvGrpSpPr>
      <p:grpSpPr>
        <a:xfrm>
          <a:off x="0" y="0"/>
          <a:ext cx="0" cy="0"/>
          <a:chOff x="0" y="0"/>
          <a:chExt cx="0" cy="0"/>
        </a:xfrm>
      </p:grpSpPr>
      <p:sp>
        <p:nvSpPr>
          <p:cNvPr id="70" name="Google Shape;70;p16"/>
          <p:cNvSpPr txBox="1"/>
          <p:nvPr/>
        </p:nvSpPr>
        <p:spPr>
          <a:xfrm>
            <a:off x="743325" y="2110050"/>
            <a:ext cx="71433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n</a:t>
            </a:r>
            <a:r>
              <a:rPr b="1" lang="en" sz="1800">
                <a:solidFill>
                  <a:schemeClr val="dk2"/>
                </a:solidFill>
                <a:latin typeface="Roboto Mono"/>
                <a:ea typeface="Roboto Mono"/>
                <a:cs typeface="Roboto Mono"/>
                <a:sym typeface="Roboto Mono"/>
              </a:rPr>
              <a:t>pm install -g @anthropic-ai/claude-code</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accent3"/>
                </a:solidFill>
                <a:latin typeface="Roboto Mono"/>
                <a:ea typeface="Roboto Mono"/>
                <a:cs typeface="Roboto Mono"/>
                <a:sym typeface="Roboto Mono"/>
              </a:rPr>
              <a:t>claude.ai/code</a:t>
            </a:r>
            <a:endParaRPr sz="1800">
              <a:solidFill>
                <a:schemeClr val="accent3"/>
              </a:solidFill>
              <a:latin typeface="Roboto Mono"/>
              <a:ea typeface="Roboto Mono"/>
              <a:cs typeface="Roboto Mono"/>
              <a:sym typeface="Roboto Mon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295" name="Shape 295"/>
        <p:cNvGrpSpPr/>
        <p:nvPr/>
      </p:nvGrpSpPr>
      <p:grpSpPr>
        <a:xfrm>
          <a:off x="0" y="0"/>
          <a:ext cx="0" cy="0"/>
          <a:chOff x="0" y="0"/>
          <a:chExt cx="0" cy="0"/>
        </a:xfrm>
      </p:grpSpPr>
      <p:sp>
        <p:nvSpPr>
          <p:cNvPr id="296" name="Google Shape;296;p43"/>
          <p:cNvSpPr txBox="1"/>
          <p:nvPr/>
        </p:nvSpPr>
        <p:spPr>
          <a:xfrm>
            <a:off x="336650" y="618600"/>
            <a:ext cx="82095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f</a:t>
            </a:r>
            <a:r>
              <a:rPr lang="en" sz="1800">
                <a:solidFill>
                  <a:schemeClr val="dk2"/>
                </a:solidFill>
                <a:latin typeface="Roboto Mono"/>
                <a:ea typeface="Roboto Mono"/>
                <a:cs typeface="Roboto Mono"/>
                <a:sym typeface="Roboto Mono"/>
              </a:rPr>
              <a:t>it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explore › plan › confirm › code › commit</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figure out the root cause for issue #983, then propose a few fixes. Let me choose an approach before you code. ultrathink</a:t>
            </a:r>
            <a:endParaRPr>
              <a:solidFill>
                <a:schemeClr val="dk2"/>
              </a:solidFill>
              <a:latin typeface="Roboto Mono"/>
              <a:ea typeface="Roboto Mono"/>
              <a:cs typeface="Roboto Mono"/>
              <a:sym typeface="Roboto Mon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00" name="Shape 300"/>
        <p:cNvGrpSpPr/>
        <p:nvPr/>
      </p:nvGrpSpPr>
      <p:grpSpPr>
        <a:xfrm>
          <a:off x="0" y="0"/>
          <a:ext cx="0" cy="0"/>
          <a:chOff x="0" y="0"/>
          <a:chExt cx="0" cy="0"/>
        </a:xfrm>
      </p:grpSpPr>
      <p:sp>
        <p:nvSpPr>
          <p:cNvPr id="301" name="Google Shape;301;p44"/>
          <p:cNvSpPr txBox="1"/>
          <p:nvPr/>
        </p:nvSpPr>
        <p:spPr>
          <a:xfrm>
            <a:off x="336650" y="618600"/>
            <a:ext cx="82095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fit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tests › commit › code › iterate › commit</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write tests for </a:t>
            </a:r>
            <a:r>
              <a:rPr lang="en">
                <a:solidFill>
                  <a:schemeClr val="dk2"/>
                </a:solidFill>
                <a:highlight>
                  <a:srgbClr val="C6BEB5"/>
                </a:highlight>
                <a:latin typeface="Roboto Mono"/>
                <a:ea typeface="Roboto Mono"/>
                <a:cs typeface="Roboto Mono"/>
                <a:sym typeface="Roboto Mono"/>
              </a:rPr>
              <a:t>@utils/markdown.ts</a:t>
            </a:r>
            <a:r>
              <a:rPr lang="en">
                <a:solidFill>
                  <a:schemeClr val="dk2"/>
                </a:solidFill>
                <a:latin typeface="Roboto Mono"/>
                <a:ea typeface="Roboto Mono"/>
                <a:cs typeface="Roboto Mono"/>
                <a:sym typeface="Roboto Mono"/>
              </a:rPr>
              <a:t> to make sure links render properly (note the tests won’t pass yet, since links aren’t yet implemented). then commit. then update the code to make the tests pass.</a:t>
            </a:r>
            <a:endParaRPr>
              <a:solidFill>
                <a:schemeClr val="dk2"/>
              </a:solidFill>
              <a:latin typeface="Roboto Mono"/>
              <a:ea typeface="Roboto Mono"/>
              <a:cs typeface="Roboto Mono"/>
              <a:sym typeface="Roboto Mon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05" name="Shape 305"/>
        <p:cNvGrpSpPr/>
        <p:nvPr/>
      </p:nvGrpSpPr>
      <p:grpSpPr>
        <a:xfrm>
          <a:off x="0" y="0"/>
          <a:ext cx="0" cy="0"/>
          <a:chOff x="0" y="0"/>
          <a:chExt cx="0" cy="0"/>
        </a:xfrm>
      </p:grpSpPr>
      <p:sp>
        <p:nvSpPr>
          <p:cNvPr id="306" name="Google Shape;306;p45"/>
          <p:cNvSpPr txBox="1"/>
          <p:nvPr/>
        </p:nvSpPr>
        <p:spPr>
          <a:xfrm>
            <a:off x="336650" y="618600"/>
            <a:ext cx="82095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Mono"/>
                <a:ea typeface="Roboto Mono"/>
                <a:cs typeface="Roboto Mono"/>
                <a:sym typeface="Roboto Mono"/>
              </a:rPr>
              <a:t>3. </a:t>
            </a:r>
            <a:r>
              <a:rPr lang="en" sz="1800">
                <a:solidFill>
                  <a:schemeClr val="dk2"/>
                </a:solidFill>
                <a:latin typeface="Roboto Mono"/>
                <a:ea typeface="Roboto Mono"/>
                <a:cs typeface="Roboto Mono"/>
                <a:sym typeface="Roboto Mono"/>
              </a:rPr>
              <a:t>fit</a:t>
            </a:r>
            <a:r>
              <a:rPr lang="en" sz="1800">
                <a:solidFill>
                  <a:schemeClr val="dk2"/>
                </a:solidFill>
                <a:latin typeface="Roboto Mono"/>
                <a:ea typeface="Roboto Mono"/>
                <a:cs typeface="Roboto Mono"/>
                <a:sym typeface="Roboto Mono"/>
              </a:rPr>
              <a:t> the workflow to the task</a:t>
            </a:r>
            <a:endParaRPr sz="1800">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accent3"/>
                </a:solidFill>
                <a:latin typeface="Roboto Mono"/>
                <a:ea typeface="Roboto Mono"/>
                <a:cs typeface="Roboto Mono"/>
                <a:sym typeface="Roboto Mono"/>
              </a:rPr>
              <a:t>code › screenshot › iterate</a:t>
            </a:r>
            <a:endParaRPr>
              <a:solidFill>
                <a:schemeClr val="accent3"/>
              </a:solidFill>
              <a:latin typeface="Roboto Mono"/>
              <a:ea typeface="Roboto Mono"/>
              <a:cs typeface="Roboto Mono"/>
              <a:sym typeface="Roboto Mono"/>
            </a:endParaRPr>
          </a:p>
          <a:p>
            <a:pPr indent="0" lvl="0" marL="0" rtl="0" algn="l">
              <a:lnSpc>
                <a:spcPct val="200000"/>
              </a:lnSpc>
              <a:spcBef>
                <a:spcPts val="0"/>
              </a:spcBef>
              <a:spcAft>
                <a:spcPts val="0"/>
              </a:spcAft>
              <a:buNone/>
            </a:pPr>
            <a:r>
              <a:rPr lang="en">
                <a:solidFill>
                  <a:schemeClr val="dk2"/>
                </a:solidFill>
                <a:latin typeface="Roboto Mono"/>
                <a:ea typeface="Roboto Mono"/>
                <a:cs typeface="Roboto Mono"/>
                <a:sym typeface="Roboto Mono"/>
              </a:rPr>
              <a:t>&gt; implement [mock.png]. Then screenshot it with puppeteer and iterate till it looks like the mock.</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10" name="Shape 310"/>
        <p:cNvGrpSpPr/>
        <p:nvPr/>
      </p:nvGrpSpPr>
      <p:grpSpPr>
        <a:xfrm>
          <a:off x="0" y="0"/>
          <a:ext cx="0" cy="0"/>
          <a:chOff x="0" y="0"/>
          <a:chExt cx="0" cy="0"/>
        </a:xfrm>
      </p:grpSpPr>
      <p:sp>
        <p:nvSpPr>
          <p:cNvPr id="311" name="Google Shape;311;p46"/>
          <p:cNvSpPr txBox="1"/>
          <p:nvPr/>
        </p:nvSpPr>
        <p:spPr>
          <a:xfrm>
            <a:off x="336650" y="618600"/>
            <a:ext cx="8209500" cy="18162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800">
                <a:solidFill>
                  <a:schemeClr val="dk2"/>
                </a:solidFill>
                <a:latin typeface="Roboto Mono"/>
                <a:ea typeface="Roboto Mono"/>
                <a:cs typeface="Roboto Mono"/>
                <a:sym typeface="Roboto Mono"/>
              </a:rPr>
              <a:t>4. </a:t>
            </a:r>
            <a:r>
              <a:rPr lang="en" sz="1800">
                <a:solidFill>
                  <a:schemeClr val="dk2"/>
                </a:solidFill>
                <a:latin typeface="Roboto Mono"/>
                <a:ea typeface="Roboto Mono"/>
                <a:cs typeface="Roboto Mono"/>
                <a:sym typeface="Roboto Mono"/>
              </a:rPr>
              <a:t>u</a:t>
            </a:r>
            <a:r>
              <a:rPr lang="en" sz="1800">
                <a:solidFill>
                  <a:schemeClr val="dk2"/>
                </a:solidFill>
                <a:latin typeface="Roboto Mono"/>
                <a:ea typeface="Roboto Mono"/>
                <a:cs typeface="Roboto Mono"/>
                <a:sym typeface="Roboto Mono"/>
              </a:rPr>
              <a:t>se claude code to prototype</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a:p>
            <a:pPr indent="0" lvl="0" marL="0" rtl="0" algn="l">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15" name="Shape 315"/>
        <p:cNvGrpSpPr/>
        <p:nvPr/>
      </p:nvGrpSpPr>
      <p:grpSpPr>
        <a:xfrm>
          <a:off x="0" y="0"/>
          <a:ext cx="0" cy="0"/>
          <a:chOff x="0" y="0"/>
          <a:chExt cx="0" cy="0"/>
        </a:xfrm>
      </p:grpSpPr>
      <p:sp>
        <p:nvSpPr>
          <p:cNvPr id="316" name="Google Shape;316;p47"/>
          <p:cNvSpPr txBox="1"/>
          <p:nvPr/>
        </p:nvSpPr>
        <p:spPr>
          <a:xfrm>
            <a:off x="252300" y="4221450"/>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make it so instead of todos showing up as they come in, we hide the tool use and result for todos, and render a fixed todo list above the input. title it "/todo (1 of 3)" in grey</a:t>
            </a:r>
            <a:endParaRPr>
              <a:solidFill>
                <a:schemeClr val="dk2"/>
              </a:solidFill>
              <a:latin typeface="Roboto Mono"/>
              <a:ea typeface="Roboto Mono"/>
              <a:cs typeface="Roboto Mono"/>
              <a:sym typeface="Roboto Mono"/>
            </a:endParaRPr>
          </a:p>
        </p:txBody>
      </p:sp>
      <p:pic>
        <p:nvPicPr>
          <p:cNvPr id="317" name="Google Shape;317;p47" title="Screenshot 2025-09-06 at 12.30.42 PM.png"/>
          <p:cNvPicPr preferRelativeResize="0"/>
          <p:nvPr/>
        </p:nvPicPr>
        <p:blipFill>
          <a:blip r:embed="rId3">
            <a:alphaModFix/>
          </a:blip>
          <a:stretch>
            <a:fillRect/>
          </a:stretch>
        </p:blipFill>
        <p:spPr>
          <a:xfrm>
            <a:off x="1668150" y="192100"/>
            <a:ext cx="5807679" cy="3916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21" name="Shape 321"/>
        <p:cNvGrpSpPr/>
        <p:nvPr/>
      </p:nvGrpSpPr>
      <p:grpSpPr>
        <a:xfrm>
          <a:off x="0" y="0"/>
          <a:ext cx="0" cy="0"/>
          <a:chOff x="0" y="0"/>
          <a:chExt cx="0" cy="0"/>
        </a:xfrm>
      </p:grpSpPr>
      <p:sp>
        <p:nvSpPr>
          <p:cNvPr id="322" name="Google Shape;322;p48"/>
          <p:cNvSpPr txBox="1"/>
          <p:nvPr/>
        </p:nvSpPr>
        <p:spPr>
          <a:xfrm>
            <a:off x="252313" y="4370375"/>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don't show a todo list at all, and instead render the tool uses inline, as bold headings when the model starts working on a todo. keep the "step 2 of 4" or whatever, and add middot /todo to see after in grey</a:t>
            </a:r>
            <a:endParaRPr>
              <a:solidFill>
                <a:schemeClr val="dk2"/>
              </a:solidFill>
              <a:latin typeface="Roboto Mono"/>
              <a:ea typeface="Roboto Mono"/>
              <a:cs typeface="Roboto Mono"/>
              <a:sym typeface="Roboto Mono"/>
            </a:endParaRPr>
          </a:p>
        </p:txBody>
      </p:sp>
      <p:pic>
        <p:nvPicPr>
          <p:cNvPr id="323" name="Google Shape;323;p48" title="Screenshot 2025-09-06 at 12.31.07 PM.png"/>
          <p:cNvPicPr preferRelativeResize="0"/>
          <p:nvPr/>
        </p:nvPicPr>
        <p:blipFill>
          <a:blip r:embed="rId3">
            <a:alphaModFix/>
          </a:blip>
          <a:stretch>
            <a:fillRect/>
          </a:stretch>
        </p:blipFill>
        <p:spPr>
          <a:xfrm>
            <a:off x="1563363" y="261625"/>
            <a:ext cx="6017331" cy="40655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27" name="Shape 327"/>
        <p:cNvGrpSpPr/>
        <p:nvPr/>
      </p:nvGrpSpPr>
      <p:grpSpPr>
        <a:xfrm>
          <a:off x="0" y="0"/>
          <a:ext cx="0" cy="0"/>
          <a:chOff x="0" y="0"/>
          <a:chExt cx="0" cy="0"/>
        </a:xfrm>
      </p:grpSpPr>
      <p:sp>
        <p:nvSpPr>
          <p:cNvPr id="328" name="Google Shape;328;p49"/>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also add a todo pill under the text input, similar to bg tasks. it should render "todos: 1 of 3" or whatever. make the pill interactive</a:t>
            </a:r>
            <a:endParaRPr>
              <a:solidFill>
                <a:schemeClr val="dk2"/>
              </a:solidFill>
              <a:latin typeface="Roboto Mono"/>
              <a:ea typeface="Roboto Mono"/>
              <a:cs typeface="Roboto Mono"/>
              <a:sym typeface="Roboto Mono"/>
            </a:endParaRPr>
          </a:p>
        </p:txBody>
      </p:sp>
      <p:pic>
        <p:nvPicPr>
          <p:cNvPr id="329" name="Google Shape;329;p49" title="Screenshot 2025-09-06 at 12.32.26 PM.png"/>
          <p:cNvPicPr preferRelativeResize="0"/>
          <p:nvPr/>
        </p:nvPicPr>
        <p:blipFill>
          <a:blip r:embed="rId3">
            <a:alphaModFix/>
          </a:blip>
          <a:stretch>
            <a:fillRect/>
          </a:stretch>
        </p:blipFill>
        <p:spPr>
          <a:xfrm>
            <a:off x="1589288" y="132550"/>
            <a:ext cx="5965473" cy="41481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33" name="Shape 333"/>
        <p:cNvGrpSpPr/>
        <p:nvPr/>
      </p:nvGrpSpPr>
      <p:grpSpPr>
        <a:xfrm>
          <a:off x="0" y="0"/>
          <a:ext cx="0" cy="0"/>
          <a:chOff x="0" y="0"/>
          <a:chExt cx="0" cy="0"/>
        </a:xfrm>
      </p:grpSpPr>
      <p:sp>
        <p:nvSpPr>
          <p:cNvPr id="334" name="Google Shape;334;p50"/>
          <p:cNvSpPr txBox="1"/>
          <p:nvPr/>
        </p:nvSpPr>
        <p:spPr>
          <a:xfrm>
            <a:off x="252313" y="4370375"/>
            <a:ext cx="8639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undo both the pill and headings. instead, make the todo list render to the right of the input, vertically centered with a grey divider. show it when todos are active, hide it when it's done</a:t>
            </a:r>
            <a:endParaRPr>
              <a:solidFill>
                <a:schemeClr val="dk2"/>
              </a:solidFill>
              <a:latin typeface="Roboto Mono"/>
              <a:ea typeface="Roboto Mono"/>
              <a:cs typeface="Roboto Mono"/>
              <a:sym typeface="Roboto Mono"/>
            </a:endParaRPr>
          </a:p>
        </p:txBody>
      </p:sp>
      <p:pic>
        <p:nvPicPr>
          <p:cNvPr id="335" name="Google Shape;335;p50" title="Screenshot 2025-09-06 at 12.33.14 PM.png"/>
          <p:cNvPicPr preferRelativeResize="0"/>
          <p:nvPr/>
        </p:nvPicPr>
        <p:blipFill>
          <a:blip r:embed="rId3">
            <a:alphaModFix/>
          </a:blip>
          <a:stretch>
            <a:fillRect/>
          </a:stretch>
        </p:blipFill>
        <p:spPr>
          <a:xfrm>
            <a:off x="702900" y="142450"/>
            <a:ext cx="7738199" cy="4065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39" name="Shape 339"/>
        <p:cNvGrpSpPr/>
        <p:nvPr/>
      </p:nvGrpSpPr>
      <p:grpSpPr>
        <a:xfrm>
          <a:off x="0" y="0"/>
          <a:ext cx="0" cy="0"/>
          <a:chOff x="0" y="0"/>
          <a:chExt cx="0" cy="0"/>
        </a:xfrm>
      </p:grpSpPr>
      <p:sp>
        <p:nvSpPr>
          <p:cNvPr id="340" name="Google Shape;340;p51"/>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t>
            </a:r>
            <a:r>
              <a:rPr lang="en">
                <a:solidFill>
                  <a:schemeClr val="dk2"/>
                </a:solidFill>
                <a:latin typeface="Roboto Mono"/>
                <a:ea typeface="Roboto Mono"/>
                <a:cs typeface="Roboto Mono"/>
                <a:sym typeface="Roboto Mono"/>
              </a:rPr>
              <a:t>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41" name="Google Shape;341;p51" title="Screenshot 2025-09-06 at 12.33.56 PM.png"/>
          <p:cNvPicPr preferRelativeResize="0"/>
          <p:nvPr/>
        </p:nvPicPr>
        <p:blipFill>
          <a:blip r:embed="rId3">
            <a:alphaModFix/>
          </a:blip>
          <a:stretch>
            <a:fillRect/>
          </a:stretch>
        </p:blipFill>
        <p:spPr>
          <a:xfrm>
            <a:off x="1591075" y="304800"/>
            <a:ext cx="5961908" cy="40655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45" name="Shape 345"/>
        <p:cNvGrpSpPr/>
        <p:nvPr/>
      </p:nvGrpSpPr>
      <p:grpSpPr>
        <a:xfrm>
          <a:off x="0" y="0"/>
          <a:ext cx="0" cy="0"/>
          <a:chOff x="0" y="0"/>
          <a:chExt cx="0" cy="0"/>
        </a:xfrm>
      </p:grpSpPr>
      <p:sp>
        <p:nvSpPr>
          <p:cNvPr id="346" name="Google Shape;346;p52"/>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47" name="Google Shape;347;p52" title="Screenshot 2025-09-06 at 12.34.38 PM.png"/>
          <p:cNvPicPr preferRelativeResize="0"/>
          <p:nvPr/>
        </p:nvPicPr>
        <p:blipFill>
          <a:blip r:embed="rId3">
            <a:alphaModFix/>
          </a:blip>
          <a:stretch>
            <a:fillRect/>
          </a:stretch>
        </p:blipFill>
        <p:spPr>
          <a:xfrm>
            <a:off x="1575388" y="251700"/>
            <a:ext cx="5993221" cy="40655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74" name="Shape 74"/>
        <p:cNvGrpSpPr/>
        <p:nvPr/>
      </p:nvGrpSpPr>
      <p:grpSpPr>
        <a:xfrm>
          <a:off x="0" y="0"/>
          <a:ext cx="0" cy="0"/>
          <a:chOff x="0" y="0"/>
          <a:chExt cx="0" cy="0"/>
        </a:xfrm>
      </p:grpSpPr>
      <p:sp>
        <p:nvSpPr>
          <p:cNvPr id="75" name="Google Shape;75;p17"/>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1/ programming is at an inflection point</a:t>
            </a:r>
            <a:endParaRPr sz="1800">
              <a:solidFill>
                <a:schemeClr val="lt1"/>
              </a:solidFill>
              <a:latin typeface="Roboto Mono"/>
              <a:ea typeface="Roboto Mono"/>
              <a:cs typeface="Roboto Mono"/>
              <a:sym typeface="Roboto Mon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51" name="Shape 351"/>
        <p:cNvGrpSpPr/>
        <p:nvPr/>
      </p:nvGrpSpPr>
      <p:grpSpPr>
        <a:xfrm>
          <a:off x="0" y="0"/>
          <a:ext cx="0" cy="0"/>
          <a:chOff x="0" y="0"/>
          <a:chExt cx="0" cy="0"/>
        </a:xfrm>
      </p:grpSpPr>
      <p:sp>
        <p:nvSpPr>
          <p:cNvPr id="352" name="Google Shape;352;p53"/>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actually what if you show the todo list above the input instead. truncate at 5 and show "... and 4 more" or whatever. add a heading "Todo:" in grey text</a:t>
            </a:r>
            <a:endParaRPr>
              <a:solidFill>
                <a:schemeClr val="dk2"/>
              </a:solidFill>
              <a:latin typeface="Roboto Mono"/>
              <a:ea typeface="Roboto Mono"/>
              <a:cs typeface="Roboto Mono"/>
              <a:sym typeface="Roboto Mono"/>
            </a:endParaRPr>
          </a:p>
        </p:txBody>
      </p:sp>
      <p:pic>
        <p:nvPicPr>
          <p:cNvPr id="353" name="Google Shape;353;p53" title="Screenshot 2025-09-06 at 12.34.58 PM.png"/>
          <p:cNvPicPr preferRelativeResize="0"/>
          <p:nvPr/>
        </p:nvPicPr>
        <p:blipFill>
          <a:blip r:embed="rId3">
            <a:alphaModFix/>
          </a:blip>
          <a:stretch>
            <a:fillRect/>
          </a:stretch>
        </p:blipFill>
        <p:spPr>
          <a:xfrm>
            <a:off x="960175" y="172250"/>
            <a:ext cx="7223655" cy="4065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57" name="Shape 357"/>
        <p:cNvGrpSpPr/>
        <p:nvPr/>
      </p:nvGrpSpPr>
      <p:grpSpPr>
        <a:xfrm>
          <a:off x="0" y="0"/>
          <a:ext cx="0" cy="0"/>
          <a:chOff x="0" y="0"/>
          <a:chExt cx="0" cy="0"/>
        </a:xfrm>
      </p:grpSpPr>
      <p:sp>
        <p:nvSpPr>
          <p:cNvPr id="358" name="Google Shape;358;p54"/>
          <p:cNvSpPr txBox="1"/>
          <p:nvPr/>
        </p:nvSpPr>
        <p:spPr>
          <a:xfrm>
            <a:off x="252313" y="4247775"/>
            <a:ext cx="86394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Roboto Mono"/>
                <a:ea typeface="Roboto Mono"/>
                <a:cs typeface="Roboto Mono"/>
                <a:sym typeface="Roboto Mono"/>
              </a:rPr>
              <a:t>&gt; </a:t>
            </a:r>
            <a:r>
              <a:rPr lang="en" sz="1200">
                <a:solidFill>
                  <a:schemeClr val="dk2"/>
                </a:solidFill>
                <a:latin typeface="Roboto Mono"/>
                <a:ea typeface="Roboto Mono"/>
                <a:cs typeface="Roboto Mono"/>
                <a:sym typeface="Roboto Mono"/>
              </a:rPr>
              <a:t>instead of showing todos above the input, merge them into the spinner. show the current todo as the spinner message in active verb form, and the next todo instead of the spinner tip, in passive form. also add a /todos slash command to see all todos, and mention it next to "esc to interrupt"</a:t>
            </a:r>
            <a:endParaRPr sz="1200">
              <a:solidFill>
                <a:schemeClr val="dk2"/>
              </a:solidFill>
              <a:latin typeface="Roboto Mono"/>
              <a:ea typeface="Roboto Mono"/>
              <a:cs typeface="Roboto Mono"/>
              <a:sym typeface="Roboto Mono"/>
            </a:endParaRPr>
          </a:p>
        </p:txBody>
      </p:sp>
      <p:pic>
        <p:nvPicPr>
          <p:cNvPr id="359" name="Google Shape;359;p54" title="Screenshot 2025-09-06 at 12.35.22 PM.png"/>
          <p:cNvPicPr preferRelativeResize="0"/>
          <p:nvPr/>
        </p:nvPicPr>
        <p:blipFill>
          <a:blip r:embed="rId3">
            <a:alphaModFix/>
          </a:blip>
          <a:stretch>
            <a:fillRect/>
          </a:stretch>
        </p:blipFill>
        <p:spPr>
          <a:xfrm>
            <a:off x="952138" y="182200"/>
            <a:ext cx="7239768" cy="40655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63" name="Shape 363"/>
        <p:cNvGrpSpPr/>
        <p:nvPr/>
      </p:nvGrpSpPr>
      <p:grpSpPr>
        <a:xfrm>
          <a:off x="0" y="0"/>
          <a:ext cx="0" cy="0"/>
          <a:chOff x="0" y="0"/>
          <a:chExt cx="0" cy="0"/>
        </a:xfrm>
      </p:grpSpPr>
      <p:sp>
        <p:nvSpPr>
          <p:cNvPr id="364" name="Google Shape;364;p55"/>
          <p:cNvSpPr txBox="1"/>
          <p:nvPr/>
        </p:nvSpPr>
        <p:spPr>
          <a:xfrm>
            <a:off x="252313" y="4370375"/>
            <a:ext cx="86394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2"/>
                </a:solidFill>
                <a:latin typeface="Roboto Mono"/>
                <a:ea typeface="Roboto Mono"/>
                <a:cs typeface="Roboto Mono"/>
                <a:sym typeface="Roboto Mono"/>
              </a:rPr>
              <a:t>&gt; make it so i can hit ctrl+t to expand todos inline. also rm the "esc to interrupt" message when we show the todos, and replace it w "ctrl+t to expand"</a:t>
            </a:r>
            <a:endParaRPr>
              <a:solidFill>
                <a:schemeClr val="dk2"/>
              </a:solidFill>
              <a:latin typeface="Roboto Mono"/>
              <a:ea typeface="Roboto Mono"/>
              <a:cs typeface="Roboto Mono"/>
              <a:sym typeface="Roboto Mono"/>
            </a:endParaRPr>
          </a:p>
        </p:txBody>
      </p:sp>
      <p:pic>
        <p:nvPicPr>
          <p:cNvPr id="365" name="Google Shape;365;p55" title="Screenshot 2025-09-06 at 12.36.15 PM.png"/>
          <p:cNvPicPr preferRelativeResize="0"/>
          <p:nvPr/>
        </p:nvPicPr>
        <p:blipFill>
          <a:blip r:embed="rId3">
            <a:alphaModFix/>
          </a:blip>
          <a:stretch>
            <a:fillRect/>
          </a:stretch>
        </p:blipFill>
        <p:spPr>
          <a:xfrm>
            <a:off x="988900" y="162325"/>
            <a:ext cx="7166197" cy="4065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69" name="Shape 369"/>
        <p:cNvGrpSpPr/>
        <p:nvPr/>
      </p:nvGrpSpPr>
      <p:grpSpPr>
        <a:xfrm>
          <a:off x="0" y="0"/>
          <a:ext cx="0" cy="0"/>
          <a:chOff x="0" y="0"/>
          <a:chExt cx="0" cy="0"/>
        </a:xfrm>
      </p:grpSpPr>
      <p:pic>
        <p:nvPicPr>
          <p:cNvPr id="370" name="Google Shape;370;p56" title="13.mp4">
            <a:hlinkClick r:id="rId3"/>
          </p:cNvPr>
          <p:cNvPicPr preferRelativeResize="0"/>
          <p:nvPr/>
        </p:nvPicPr>
        <p:blipFill>
          <a:blip r:embed="rId4">
            <a:alphaModFix/>
          </a:blip>
          <a:stretch>
            <a:fillRect/>
          </a:stretch>
        </p:blipFill>
        <p:spPr>
          <a:xfrm>
            <a:off x="238775" y="152400"/>
            <a:ext cx="8666457"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60B"/>
        </a:solidFill>
      </p:bgPr>
    </p:bg>
    <p:spTree>
      <p:nvGrpSpPr>
        <p:cNvPr id="374" name="Shape 374"/>
        <p:cNvGrpSpPr/>
        <p:nvPr/>
      </p:nvGrpSpPr>
      <p:grpSpPr>
        <a:xfrm>
          <a:off x="0" y="0"/>
          <a:ext cx="0" cy="0"/>
          <a:chOff x="0" y="0"/>
          <a:chExt cx="0" cy="0"/>
        </a:xfrm>
      </p:grpSpPr>
      <p:sp>
        <p:nvSpPr>
          <p:cNvPr id="375" name="Google Shape;375;p57"/>
          <p:cNvSpPr txBox="1"/>
          <p:nvPr/>
        </p:nvSpPr>
        <p:spPr>
          <a:xfrm>
            <a:off x="735425" y="2340900"/>
            <a:ext cx="59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Roboto Mono"/>
                <a:ea typeface="Roboto Mono"/>
                <a:cs typeface="Roboto Mono"/>
                <a:sym typeface="Roboto Mono"/>
              </a:rPr>
              <a:t>6</a:t>
            </a:r>
            <a:r>
              <a:rPr lang="en" sz="1800">
                <a:solidFill>
                  <a:schemeClr val="lt1"/>
                </a:solidFill>
                <a:latin typeface="Roboto Mono"/>
                <a:ea typeface="Roboto Mono"/>
                <a:cs typeface="Roboto Mono"/>
                <a:sym typeface="Roboto Mono"/>
              </a:rPr>
              <a:t>/ lessons</a:t>
            </a:r>
            <a:endParaRPr sz="1800">
              <a:solidFill>
                <a:schemeClr val="lt1"/>
              </a:solidFill>
              <a:latin typeface="Roboto Mono"/>
              <a:ea typeface="Roboto Mono"/>
              <a:cs typeface="Roboto Mono"/>
              <a:sym typeface="Roboto Mon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79" name="Shape 379"/>
        <p:cNvGrpSpPr/>
        <p:nvPr/>
      </p:nvGrpSpPr>
      <p:grpSpPr>
        <a:xfrm>
          <a:off x="0" y="0"/>
          <a:ext cx="0" cy="0"/>
          <a:chOff x="0" y="0"/>
          <a:chExt cx="0" cy="0"/>
        </a:xfrm>
      </p:grpSpPr>
      <p:sp>
        <p:nvSpPr>
          <p:cNvPr id="380" name="Google Shape;380;p58"/>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1</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b</a:t>
            </a:r>
            <a:r>
              <a:rPr lang="en" sz="1800">
                <a:solidFill>
                  <a:schemeClr val="dk2"/>
                </a:solidFill>
                <a:latin typeface="Roboto Mono"/>
                <a:ea typeface="Roboto Mono"/>
                <a:cs typeface="Roboto Mono"/>
                <a:sym typeface="Roboto Mono"/>
              </a:rPr>
              <a:t>uild for the model six months from now</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84" name="Shape 384"/>
        <p:cNvGrpSpPr/>
        <p:nvPr/>
      </p:nvGrpSpPr>
      <p:grpSpPr>
        <a:xfrm>
          <a:off x="0" y="0"/>
          <a:ext cx="0" cy="0"/>
          <a:chOff x="0" y="0"/>
          <a:chExt cx="0" cy="0"/>
        </a:xfrm>
      </p:grpSpPr>
      <p:sp>
        <p:nvSpPr>
          <p:cNvPr id="385" name="Google Shape;385;p59"/>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2</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b</a:t>
            </a:r>
            <a:r>
              <a:rPr lang="en" sz="1800">
                <a:solidFill>
                  <a:schemeClr val="dk2"/>
                </a:solidFill>
                <a:latin typeface="Roboto Mono"/>
                <a:ea typeface="Roboto Mono"/>
                <a:cs typeface="Roboto Mono"/>
                <a:sym typeface="Roboto Mono"/>
              </a:rPr>
              <a:t>e ready to evolve</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89" name="Shape 389"/>
        <p:cNvGrpSpPr/>
        <p:nvPr/>
      </p:nvGrpSpPr>
      <p:grpSpPr>
        <a:xfrm>
          <a:off x="0" y="0"/>
          <a:ext cx="0" cy="0"/>
          <a:chOff x="0" y="0"/>
          <a:chExt cx="0" cy="0"/>
        </a:xfrm>
      </p:grpSpPr>
      <p:sp>
        <p:nvSpPr>
          <p:cNvPr id="390" name="Google Shape;390;p60"/>
          <p:cNvSpPr txBox="1"/>
          <p:nvPr/>
        </p:nvSpPr>
        <p:spPr>
          <a:xfrm>
            <a:off x="467250" y="2233200"/>
            <a:ext cx="82095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Roboto Mono"/>
                <a:ea typeface="Roboto Mono"/>
                <a:cs typeface="Roboto Mono"/>
                <a:sym typeface="Roboto Mono"/>
              </a:rPr>
              <a:t>3</a:t>
            </a:r>
            <a:r>
              <a:rPr lang="en" sz="1800">
                <a:solidFill>
                  <a:schemeClr val="dk2"/>
                </a:solidFill>
                <a:latin typeface="Roboto Mono"/>
                <a:ea typeface="Roboto Mono"/>
                <a:cs typeface="Roboto Mono"/>
                <a:sym typeface="Roboto Mono"/>
              </a:rPr>
              <a:t>. </a:t>
            </a:r>
            <a:r>
              <a:rPr lang="en" sz="1800">
                <a:solidFill>
                  <a:schemeClr val="dk2"/>
                </a:solidFill>
                <a:latin typeface="Roboto Mono"/>
                <a:ea typeface="Roboto Mono"/>
                <a:cs typeface="Roboto Mono"/>
                <a:sym typeface="Roboto Mono"/>
              </a:rPr>
              <a:t>a</a:t>
            </a:r>
            <a:r>
              <a:rPr lang="en" sz="1800">
                <a:solidFill>
                  <a:schemeClr val="dk2"/>
                </a:solidFill>
                <a:latin typeface="Roboto Mono"/>
                <a:ea typeface="Roboto Mono"/>
                <a:cs typeface="Roboto Mono"/>
                <a:sym typeface="Roboto Mono"/>
              </a:rPr>
              <a:t>sk not what the model can do for you</a:t>
            </a:r>
            <a:endParaRPr>
              <a:solidFill>
                <a:schemeClr val="dk2"/>
              </a:solidFill>
              <a:latin typeface="Roboto Mono"/>
              <a:ea typeface="Roboto Mono"/>
              <a:cs typeface="Roboto Mono"/>
              <a:sym typeface="Roboto Mono"/>
            </a:endParaRPr>
          </a:p>
          <a:p>
            <a:pPr indent="0" lvl="0" marL="0" rtl="0" algn="ctr">
              <a:lnSpc>
                <a:spcPct val="200000"/>
              </a:lnSpc>
              <a:spcBef>
                <a:spcPts val="0"/>
              </a:spcBef>
              <a:spcAft>
                <a:spcPts val="0"/>
              </a:spcAft>
              <a:buNone/>
            </a:pPr>
            <a:r>
              <a:t/>
            </a:r>
            <a:endParaRPr>
              <a:solidFill>
                <a:schemeClr val="dk2"/>
              </a:solidFill>
              <a:latin typeface="Roboto Mono"/>
              <a:ea typeface="Roboto Mono"/>
              <a:cs typeface="Roboto Mono"/>
              <a:sym typeface="Roboto Mon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394" name="Shape 394"/>
        <p:cNvGrpSpPr/>
        <p:nvPr/>
      </p:nvGrpSpPr>
      <p:grpSpPr>
        <a:xfrm>
          <a:off x="0" y="0"/>
          <a:ext cx="0" cy="0"/>
          <a:chOff x="0" y="0"/>
          <a:chExt cx="0" cy="0"/>
        </a:xfrm>
      </p:grpSpPr>
      <p:pic>
        <p:nvPicPr>
          <p:cNvPr id="395" name="Google Shape;395;p61"/>
          <p:cNvPicPr preferRelativeResize="0"/>
          <p:nvPr/>
        </p:nvPicPr>
        <p:blipFill>
          <a:blip r:embed="rId3">
            <a:alphaModFix/>
          </a:blip>
          <a:stretch>
            <a:fillRect/>
          </a:stretch>
        </p:blipFill>
        <p:spPr>
          <a:xfrm>
            <a:off x="872500" y="373975"/>
            <a:ext cx="8789376" cy="6098474"/>
          </a:xfrm>
          <a:prstGeom prst="rect">
            <a:avLst/>
          </a:prstGeom>
          <a:noFill/>
          <a:ln>
            <a:noFill/>
          </a:ln>
        </p:spPr>
      </p:pic>
      <p:sp>
        <p:nvSpPr>
          <p:cNvPr id="396" name="Google Shape;396;p61"/>
          <p:cNvSpPr txBox="1"/>
          <p:nvPr/>
        </p:nvSpPr>
        <p:spPr>
          <a:xfrm>
            <a:off x="336650" y="618600"/>
            <a:ext cx="8209500" cy="4617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800">
                <a:solidFill>
                  <a:schemeClr val="dk2"/>
                </a:solidFill>
                <a:latin typeface="Roboto Mono"/>
                <a:ea typeface="Roboto Mono"/>
                <a:cs typeface="Roboto Mono"/>
                <a:sym typeface="Roboto Mono"/>
              </a:rPr>
              <a:t>4.</a:t>
            </a:r>
            <a:endParaRPr>
              <a:solidFill>
                <a:schemeClr val="dk2"/>
              </a:solidFill>
              <a:latin typeface="Roboto Mono"/>
              <a:ea typeface="Roboto Mono"/>
              <a:cs typeface="Roboto Mono"/>
              <a:sym typeface="Roboto Mon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400" name="Shape 400"/>
        <p:cNvGrpSpPr/>
        <p:nvPr/>
      </p:nvGrpSpPr>
      <p:grpSpPr>
        <a:xfrm>
          <a:off x="0" y="0"/>
          <a:ext cx="0" cy="0"/>
          <a:chOff x="0" y="0"/>
          <a:chExt cx="0" cy="0"/>
        </a:xfrm>
      </p:grpSpPr>
      <p:sp>
        <p:nvSpPr>
          <p:cNvPr id="401" name="Google Shape;401;p62"/>
          <p:cNvSpPr txBox="1"/>
          <p:nvPr/>
        </p:nvSpPr>
        <p:spPr>
          <a:xfrm>
            <a:off x="760050" y="1140300"/>
            <a:ext cx="71433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accent3"/>
                </a:solidFill>
                <a:latin typeface="Roboto Mono"/>
                <a:ea typeface="Roboto Mono"/>
                <a:cs typeface="Roboto Mono"/>
                <a:sym typeface="Roboto Mono"/>
              </a:rPr>
              <a:t>thanks!</a:t>
            </a:r>
            <a:endParaRPr sz="4800">
              <a:solidFill>
                <a:schemeClr val="accent3"/>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b="1" lang="en" sz="1800">
                <a:solidFill>
                  <a:schemeClr val="dk2"/>
                </a:solidFill>
                <a:latin typeface="Roboto Mono"/>
                <a:ea typeface="Roboto Mono"/>
                <a:cs typeface="Roboto Mono"/>
                <a:sym typeface="Roboto Mono"/>
              </a:rPr>
              <a:t>npm install -g @anthropic-ai/claude-code</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b="1"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dk2"/>
                </a:solidFill>
                <a:latin typeface="Roboto Mono"/>
                <a:ea typeface="Roboto Mono"/>
                <a:cs typeface="Roboto Mono"/>
                <a:sym typeface="Roboto Mono"/>
              </a:rPr>
              <a:t>claude.ai/code</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latin typeface="Roboto Mono"/>
              <a:ea typeface="Roboto Mono"/>
              <a:cs typeface="Roboto Mono"/>
              <a:sym typeface="Roboto Mono"/>
            </a:endParaRPr>
          </a:p>
          <a:p>
            <a:pPr indent="0" lvl="0" marL="0" rtl="0" algn="l">
              <a:spcBef>
                <a:spcPts val="0"/>
              </a:spcBef>
              <a:spcAft>
                <a:spcPts val="0"/>
              </a:spcAft>
              <a:buNone/>
            </a:pPr>
            <a:r>
              <a:rPr lang="en" sz="1800">
                <a:solidFill>
                  <a:schemeClr val="accent3"/>
                </a:solidFill>
                <a:latin typeface="Roboto Mono"/>
                <a:ea typeface="Roboto Mono"/>
                <a:cs typeface="Roboto Mono"/>
                <a:sym typeface="Roboto Mono"/>
              </a:rPr>
              <a:t>boris@anthropic.com</a:t>
            </a:r>
            <a:endParaRPr sz="1800">
              <a:solidFill>
                <a:schemeClr val="accent3"/>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79" name="Shape 79"/>
        <p:cNvGrpSpPr/>
        <p:nvPr/>
      </p:nvGrpSpPr>
      <p:grpSpPr>
        <a:xfrm>
          <a:off x="0" y="0"/>
          <a:ext cx="0" cy="0"/>
          <a:chOff x="0" y="0"/>
          <a:chExt cx="0" cy="0"/>
        </a:xfrm>
      </p:grpSpPr>
      <p:sp>
        <p:nvSpPr>
          <p:cNvPr id="80" name="Google Shape;80;p18"/>
          <p:cNvSpPr txBox="1"/>
          <p:nvPr/>
        </p:nvSpPr>
        <p:spPr>
          <a:xfrm>
            <a:off x="199075" y="144925"/>
            <a:ext cx="357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Roboto Mono"/>
                <a:ea typeface="Roboto Mono"/>
                <a:cs typeface="Roboto Mono"/>
                <a:sym typeface="Roboto Mono"/>
              </a:rPr>
              <a:t>programming language productivity is increasing exponentially, driven by ai</a:t>
            </a:r>
            <a:endParaRPr sz="1000">
              <a:solidFill>
                <a:schemeClr val="dk2"/>
              </a:solidFill>
              <a:latin typeface="Roboto Mono"/>
              <a:ea typeface="Roboto Mono"/>
              <a:cs typeface="Roboto Mono"/>
              <a:sym typeface="Roboto Mono"/>
            </a:endParaRPr>
          </a:p>
        </p:txBody>
      </p:sp>
      <p:cxnSp>
        <p:nvCxnSpPr>
          <p:cNvPr id="81" name="Google Shape;81;p18"/>
          <p:cNvCxnSpPr/>
          <p:nvPr/>
        </p:nvCxnSpPr>
        <p:spPr>
          <a:xfrm>
            <a:off x="429475" y="973300"/>
            <a:ext cx="0" cy="3703200"/>
          </a:xfrm>
          <a:prstGeom prst="straightConnector1">
            <a:avLst/>
          </a:prstGeom>
          <a:noFill/>
          <a:ln cap="flat" cmpd="sng" w="9525">
            <a:solidFill>
              <a:schemeClr val="dk2"/>
            </a:solidFill>
            <a:prstDash val="solid"/>
            <a:round/>
            <a:headEnd len="med" w="med" type="none"/>
            <a:tailEnd len="med" w="med" type="none"/>
          </a:ln>
        </p:spPr>
      </p:cxnSp>
      <p:cxnSp>
        <p:nvCxnSpPr>
          <p:cNvPr id="82" name="Google Shape;82;p18"/>
          <p:cNvCxnSpPr/>
          <p:nvPr/>
        </p:nvCxnSpPr>
        <p:spPr>
          <a:xfrm>
            <a:off x="429475" y="4676625"/>
            <a:ext cx="8451300" cy="0"/>
          </a:xfrm>
          <a:prstGeom prst="straightConnector1">
            <a:avLst/>
          </a:prstGeom>
          <a:noFill/>
          <a:ln cap="flat" cmpd="sng" w="9525">
            <a:solidFill>
              <a:schemeClr val="dk2"/>
            </a:solidFill>
            <a:prstDash val="solid"/>
            <a:round/>
            <a:headEnd len="med" w="med" type="none"/>
            <a:tailEnd len="med" w="med" type="none"/>
          </a:ln>
        </p:spPr>
      </p:cxnSp>
      <p:sp>
        <p:nvSpPr>
          <p:cNvPr id="83" name="Google Shape;83;p18"/>
          <p:cNvSpPr txBox="1"/>
          <p:nvPr/>
        </p:nvSpPr>
        <p:spPr>
          <a:xfrm>
            <a:off x="371450" y="4676750"/>
            <a:ext cx="871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1950       1960</a:t>
            </a:r>
            <a:r>
              <a:rPr lang="en" sz="1200">
                <a:solidFill>
                  <a:schemeClr val="dk2"/>
                </a:solidFill>
                <a:latin typeface="Roboto Mono"/>
                <a:ea typeface="Roboto Mono"/>
                <a:cs typeface="Roboto Mono"/>
                <a:sym typeface="Roboto Mono"/>
              </a:rPr>
              <a:t>       1970       1980       1990       2000       2010       2020       2030</a:t>
            </a:r>
            <a:endParaRPr sz="1200">
              <a:solidFill>
                <a:schemeClr val="dk2"/>
              </a:solidFill>
              <a:latin typeface="Roboto Mono"/>
              <a:ea typeface="Roboto Mono"/>
              <a:cs typeface="Roboto Mono"/>
              <a:sym typeface="Roboto Mono"/>
            </a:endParaRPr>
          </a:p>
        </p:txBody>
      </p:sp>
      <p:sp>
        <p:nvSpPr>
          <p:cNvPr id="84" name="Google Shape;84;p18"/>
          <p:cNvSpPr txBox="1"/>
          <p:nvPr/>
        </p:nvSpPr>
        <p:spPr>
          <a:xfrm rot="-5400000">
            <a:off x="-803400" y="2296775"/>
            <a:ext cx="1976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log(productivity)</a:t>
            </a:r>
            <a:endParaRPr sz="1200">
              <a:solidFill>
                <a:schemeClr val="dk2"/>
              </a:solidFill>
              <a:latin typeface="Roboto Mono"/>
              <a:ea typeface="Roboto Mono"/>
              <a:cs typeface="Roboto Mono"/>
              <a:sym typeface="Roboto Mono"/>
            </a:endParaRPr>
          </a:p>
        </p:txBody>
      </p:sp>
      <p:pic>
        <p:nvPicPr>
          <p:cNvPr id="85" name="Google Shape;85;p18"/>
          <p:cNvPicPr preferRelativeResize="0"/>
          <p:nvPr/>
        </p:nvPicPr>
        <p:blipFill>
          <a:blip r:embed="rId3">
            <a:alphaModFix/>
          </a:blip>
          <a:stretch>
            <a:fillRect/>
          </a:stretch>
        </p:blipFill>
        <p:spPr>
          <a:xfrm rot="1800003">
            <a:off x="318550" y="4132425"/>
            <a:ext cx="930299" cy="406999"/>
          </a:xfrm>
          <a:prstGeom prst="rect">
            <a:avLst/>
          </a:prstGeom>
          <a:noFill/>
          <a:ln>
            <a:noFill/>
          </a:ln>
        </p:spPr>
      </p:pic>
      <p:sp>
        <p:nvSpPr>
          <p:cNvPr id="86" name="Google Shape;86;p18"/>
          <p:cNvSpPr txBox="1"/>
          <p:nvPr/>
        </p:nvSpPr>
        <p:spPr>
          <a:xfrm rot="1316905">
            <a:off x="1004957" y="3985632"/>
            <a:ext cx="846774" cy="36934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fortran</a:t>
            </a:r>
            <a:endParaRPr sz="1200">
              <a:solidFill>
                <a:schemeClr val="dk2"/>
              </a:solidFill>
              <a:latin typeface="Roboto Mono"/>
              <a:ea typeface="Roboto Mono"/>
              <a:cs typeface="Roboto Mono"/>
              <a:sym typeface="Roboto Mono"/>
            </a:endParaRPr>
          </a:p>
        </p:txBody>
      </p:sp>
      <p:sp>
        <p:nvSpPr>
          <p:cNvPr id="87" name="Google Shape;87;p18"/>
          <p:cNvSpPr txBox="1"/>
          <p:nvPr/>
        </p:nvSpPr>
        <p:spPr>
          <a:xfrm rot="1819595">
            <a:off x="1323640" y="3902325"/>
            <a:ext cx="846655" cy="36948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algol</a:t>
            </a:r>
            <a:endParaRPr sz="1200">
              <a:solidFill>
                <a:schemeClr val="dk2"/>
              </a:solidFill>
              <a:latin typeface="Roboto Mono"/>
              <a:ea typeface="Roboto Mono"/>
              <a:cs typeface="Roboto Mono"/>
              <a:sym typeface="Roboto Mono"/>
            </a:endParaRPr>
          </a:p>
        </p:txBody>
      </p:sp>
      <p:sp>
        <p:nvSpPr>
          <p:cNvPr id="88" name="Google Shape;88;p18"/>
          <p:cNvSpPr txBox="1"/>
          <p:nvPr/>
        </p:nvSpPr>
        <p:spPr>
          <a:xfrm rot="1457664">
            <a:off x="1412791" y="3635458"/>
            <a:ext cx="846569" cy="36924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cobol</a:t>
            </a:r>
            <a:endParaRPr sz="1200">
              <a:solidFill>
                <a:schemeClr val="dk2"/>
              </a:solidFill>
              <a:latin typeface="Roboto Mono"/>
              <a:ea typeface="Roboto Mono"/>
              <a:cs typeface="Roboto Mono"/>
              <a:sym typeface="Roboto Mono"/>
            </a:endParaRPr>
          </a:p>
        </p:txBody>
      </p:sp>
      <p:sp>
        <p:nvSpPr>
          <p:cNvPr id="89" name="Google Shape;89;p18"/>
          <p:cNvSpPr txBox="1"/>
          <p:nvPr/>
        </p:nvSpPr>
        <p:spPr>
          <a:xfrm rot="1457664">
            <a:off x="1842141" y="3635458"/>
            <a:ext cx="846569" cy="36924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basic</a:t>
            </a:r>
            <a:endParaRPr sz="1200">
              <a:solidFill>
                <a:schemeClr val="dk2"/>
              </a:solidFill>
              <a:latin typeface="Roboto Mono"/>
              <a:ea typeface="Roboto Mono"/>
              <a:cs typeface="Roboto Mono"/>
              <a:sym typeface="Roboto Mono"/>
            </a:endParaRPr>
          </a:p>
        </p:txBody>
      </p:sp>
      <p:sp>
        <p:nvSpPr>
          <p:cNvPr id="90" name="Google Shape;90;p18"/>
          <p:cNvSpPr txBox="1"/>
          <p:nvPr/>
        </p:nvSpPr>
        <p:spPr>
          <a:xfrm rot="1218">
            <a:off x="2572191" y="3307211"/>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a:t>
            </a:r>
            <a:endParaRPr sz="1200">
              <a:solidFill>
                <a:schemeClr val="dk2"/>
              </a:solidFill>
              <a:latin typeface="Roboto Mono"/>
              <a:ea typeface="Roboto Mono"/>
              <a:cs typeface="Roboto Mono"/>
              <a:sym typeface="Roboto Mono"/>
            </a:endParaRPr>
          </a:p>
        </p:txBody>
      </p:sp>
      <p:sp>
        <p:nvSpPr>
          <p:cNvPr id="91" name="Google Shape;91;p18"/>
          <p:cNvSpPr txBox="1"/>
          <p:nvPr/>
        </p:nvSpPr>
        <p:spPr>
          <a:xfrm rot="1218">
            <a:off x="2529691" y="3557686"/>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pascal</a:t>
            </a:r>
            <a:endParaRPr sz="1200">
              <a:solidFill>
                <a:schemeClr val="dk2"/>
              </a:solidFill>
              <a:latin typeface="Roboto Mono"/>
              <a:ea typeface="Roboto Mono"/>
              <a:cs typeface="Roboto Mono"/>
              <a:sym typeface="Roboto Mono"/>
            </a:endParaRPr>
          </a:p>
        </p:txBody>
      </p:sp>
      <p:sp>
        <p:nvSpPr>
          <p:cNvPr id="92" name="Google Shape;92;p18"/>
          <p:cNvSpPr txBox="1"/>
          <p:nvPr/>
        </p:nvSpPr>
        <p:spPr>
          <a:xfrm rot="2067688">
            <a:off x="2605849" y="3264335"/>
            <a:ext cx="846688" cy="36921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prolog</a:t>
            </a:r>
            <a:endParaRPr sz="1200">
              <a:solidFill>
                <a:schemeClr val="dk2"/>
              </a:solidFill>
              <a:latin typeface="Roboto Mono"/>
              <a:ea typeface="Roboto Mono"/>
              <a:cs typeface="Roboto Mono"/>
              <a:sym typeface="Roboto Mono"/>
            </a:endParaRPr>
          </a:p>
        </p:txBody>
      </p:sp>
      <p:sp>
        <p:nvSpPr>
          <p:cNvPr id="93" name="Google Shape;93;p18"/>
          <p:cNvSpPr txBox="1"/>
          <p:nvPr/>
        </p:nvSpPr>
        <p:spPr>
          <a:xfrm rot="1218">
            <a:off x="3615074" y="3034394"/>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a:t>
            </a:r>
            <a:endParaRPr sz="1200">
              <a:solidFill>
                <a:schemeClr val="dk2"/>
              </a:solidFill>
              <a:latin typeface="Roboto Mono"/>
              <a:ea typeface="Roboto Mono"/>
              <a:cs typeface="Roboto Mono"/>
              <a:sym typeface="Roboto Mono"/>
            </a:endParaRPr>
          </a:p>
        </p:txBody>
      </p:sp>
      <p:sp>
        <p:nvSpPr>
          <p:cNvPr id="94" name="Google Shape;94;p18"/>
          <p:cNvSpPr txBox="1"/>
          <p:nvPr/>
        </p:nvSpPr>
        <p:spPr>
          <a:xfrm rot="1218">
            <a:off x="4511299" y="2673944"/>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python</a:t>
            </a:r>
            <a:endParaRPr sz="1200">
              <a:solidFill>
                <a:schemeClr val="dk2"/>
              </a:solidFill>
              <a:latin typeface="Roboto Mono"/>
              <a:ea typeface="Roboto Mono"/>
              <a:cs typeface="Roboto Mono"/>
              <a:sym typeface="Roboto Mono"/>
            </a:endParaRPr>
          </a:p>
        </p:txBody>
      </p:sp>
      <p:sp>
        <p:nvSpPr>
          <p:cNvPr id="95" name="Google Shape;95;p18"/>
          <p:cNvSpPr txBox="1"/>
          <p:nvPr/>
        </p:nvSpPr>
        <p:spPr>
          <a:xfrm rot="1218">
            <a:off x="4940674" y="2897369"/>
            <a:ext cx="84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java</a:t>
            </a:r>
            <a:endParaRPr sz="1200">
              <a:solidFill>
                <a:schemeClr val="dk2"/>
              </a:solidFill>
              <a:latin typeface="Roboto Mono"/>
              <a:ea typeface="Roboto Mono"/>
              <a:cs typeface="Roboto Mono"/>
              <a:sym typeface="Roboto Mono"/>
            </a:endParaRPr>
          </a:p>
        </p:txBody>
      </p:sp>
      <p:sp>
        <p:nvSpPr>
          <p:cNvPr id="96" name="Google Shape;96;p18"/>
          <p:cNvSpPr txBox="1"/>
          <p:nvPr/>
        </p:nvSpPr>
        <p:spPr>
          <a:xfrm rot="1242487">
            <a:off x="5093028" y="2709535"/>
            <a:ext cx="846702" cy="36941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js</a:t>
            </a:r>
            <a:endParaRPr sz="1200">
              <a:solidFill>
                <a:schemeClr val="dk2"/>
              </a:solidFill>
              <a:latin typeface="Roboto Mono"/>
              <a:ea typeface="Roboto Mono"/>
              <a:cs typeface="Roboto Mono"/>
              <a:sym typeface="Roboto Mono"/>
            </a:endParaRPr>
          </a:p>
        </p:txBody>
      </p:sp>
      <p:sp>
        <p:nvSpPr>
          <p:cNvPr id="97" name="Google Shape;97;p18"/>
          <p:cNvSpPr txBox="1"/>
          <p:nvPr/>
        </p:nvSpPr>
        <p:spPr>
          <a:xfrm rot="-1939303">
            <a:off x="6408654" y="240008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go</a:t>
            </a:r>
            <a:endParaRPr sz="1200">
              <a:solidFill>
                <a:schemeClr val="dk2"/>
              </a:solidFill>
              <a:latin typeface="Roboto Mono"/>
              <a:ea typeface="Roboto Mono"/>
              <a:cs typeface="Roboto Mono"/>
              <a:sym typeface="Roboto Mono"/>
            </a:endParaRPr>
          </a:p>
        </p:txBody>
      </p:sp>
      <p:sp>
        <p:nvSpPr>
          <p:cNvPr id="98" name="Google Shape;98;p18"/>
          <p:cNvSpPr txBox="1"/>
          <p:nvPr/>
        </p:nvSpPr>
        <p:spPr>
          <a:xfrm rot="-1939303">
            <a:off x="6408654" y="219338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rust</a:t>
            </a:r>
            <a:endParaRPr sz="1200">
              <a:solidFill>
                <a:schemeClr val="dk2"/>
              </a:solidFill>
              <a:latin typeface="Roboto Mono"/>
              <a:ea typeface="Roboto Mono"/>
              <a:cs typeface="Roboto Mono"/>
              <a:sym typeface="Roboto Mono"/>
            </a:endParaRPr>
          </a:p>
        </p:txBody>
      </p:sp>
      <p:sp>
        <p:nvSpPr>
          <p:cNvPr id="99" name="Google Shape;99;p18"/>
          <p:cNvSpPr txBox="1"/>
          <p:nvPr/>
        </p:nvSpPr>
        <p:spPr>
          <a:xfrm rot="2334">
            <a:off x="7985452" y="1718375"/>
            <a:ext cx="44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9F7F"/>
                </a:solidFill>
                <a:latin typeface="Roboto Mono"/>
                <a:ea typeface="Roboto Mono"/>
                <a:cs typeface="Roboto Mono"/>
                <a:sym typeface="Roboto Mono"/>
              </a:rPr>
              <a:t>✻</a:t>
            </a:r>
            <a:endParaRPr sz="3000">
              <a:solidFill>
                <a:srgbClr val="FF9F7F"/>
              </a:solidFill>
              <a:latin typeface="Roboto Mono"/>
              <a:ea typeface="Roboto Mono"/>
              <a:cs typeface="Roboto Mono"/>
              <a:sym typeface="Roboto Mono"/>
            </a:endParaRPr>
          </a:p>
        </p:txBody>
      </p:sp>
      <p:sp>
        <p:nvSpPr>
          <p:cNvPr id="100" name="Google Shape;100;p18"/>
          <p:cNvSpPr txBox="1"/>
          <p:nvPr/>
        </p:nvSpPr>
        <p:spPr>
          <a:xfrm rot="2334">
            <a:off x="7876727" y="2250575"/>
            <a:ext cx="44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C6B3"/>
                </a:solidFill>
                <a:latin typeface="Roboto Mono"/>
                <a:ea typeface="Roboto Mono"/>
                <a:cs typeface="Roboto Mono"/>
                <a:sym typeface="Roboto Mono"/>
              </a:rPr>
              <a:t>✻</a:t>
            </a:r>
            <a:endParaRPr sz="1800">
              <a:solidFill>
                <a:srgbClr val="FFC6B3"/>
              </a:solidFill>
              <a:latin typeface="Roboto Mono"/>
              <a:ea typeface="Roboto Mono"/>
              <a:cs typeface="Roboto Mono"/>
              <a:sym typeface="Roboto Mono"/>
            </a:endParaRPr>
          </a:p>
        </p:txBody>
      </p:sp>
      <p:sp>
        <p:nvSpPr>
          <p:cNvPr id="101" name="Google Shape;101;p18"/>
          <p:cNvSpPr txBox="1"/>
          <p:nvPr/>
        </p:nvSpPr>
        <p:spPr>
          <a:xfrm rot="2334">
            <a:off x="8209077" y="973438"/>
            <a:ext cx="44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F6E3F"/>
                </a:solidFill>
                <a:latin typeface="Roboto Mono"/>
                <a:ea typeface="Roboto Mono"/>
                <a:cs typeface="Roboto Mono"/>
                <a:sym typeface="Roboto Mono"/>
              </a:rPr>
              <a:t>✻</a:t>
            </a:r>
            <a:endParaRPr sz="4800">
              <a:solidFill>
                <a:srgbClr val="FF6E3F"/>
              </a:solidFill>
              <a:latin typeface="Roboto Mono"/>
              <a:ea typeface="Roboto Mono"/>
              <a:cs typeface="Roboto Mono"/>
              <a:sym typeface="Roboto Mono"/>
            </a:endParaRPr>
          </a:p>
        </p:txBody>
      </p:sp>
      <p:sp>
        <p:nvSpPr>
          <p:cNvPr id="102" name="Google Shape;102;p18"/>
          <p:cNvSpPr txBox="1"/>
          <p:nvPr/>
        </p:nvSpPr>
        <p:spPr>
          <a:xfrm rot="2334">
            <a:off x="8427352" y="-98425"/>
            <a:ext cx="441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400">
                <a:solidFill>
                  <a:srgbClr val="FF460B"/>
                </a:solidFill>
                <a:latin typeface="Roboto Mono"/>
                <a:ea typeface="Roboto Mono"/>
                <a:cs typeface="Roboto Mono"/>
                <a:sym typeface="Roboto Mono"/>
              </a:rPr>
              <a:t>✻</a:t>
            </a:r>
            <a:endParaRPr sz="6400">
              <a:solidFill>
                <a:srgbClr val="FF460B"/>
              </a:solidFill>
              <a:latin typeface="Roboto Mono"/>
              <a:ea typeface="Roboto Mono"/>
              <a:cs typeface="Roboto Mono"/>
              <a:sym typeface="Roboto Mono"/>
            </a:endParaRPr>
          </a:p>
        </p:txBody>
      </p:sp>
      <p:sp>
        <p:nvSpPr>
          <p:cNvPr id="103" name="Google Shape;103;p18"/>
          <p:cNvSpPr txBox="1"/>
          <p:nvPr/>
        </p:nvSpPr>
        <p:spPr>
          <a:xfrm rot="-1083754">
            <a:off x="4511283" y="2471658"/>
            <a:ext cx="846623" cy="3692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haskell</a:t>
            </a:r>
            <a:endParaRPr sz="1200">
              <a:solidFill>
                <a:schemeClr val="dk2"/>
              </a:solidFill>
              <a:latin typeface="Roboto Mono"/>
              <a:ea typeface="Roboto Mono"/>
              <a:cs typeface="Roboto Mono"/>
              <a:sym typeface="Roboto Mono"/>
            </a:endParaRPr>
          </a:p>
        </p:txBody>
      </p:sp>
      <p:sp>
        <p:nvSpPr>
          <p:cNvPr id="104" name="Google Shape;104;p18"/>
          <p:cNvSpPr txBox="1"/>
          <p:nvPr/>
        </p:nvSpPr>
        <p:spPr>
          <a:xfrm rot="2857679">
            <a:off x="6751675" y="2387122"/>
            <a:ext cx="846661" cy="36927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swift</a:t>
            </a:r>
            <a:endParaRPr sz="1200">
              <a:solidFill>
                <a:schemeClr val="dk2"/>
              </a:solidFill>
              <a:latin typeface="Roboto Mono"/>
              <a:ea typeface="Roboto Mono"/>
              <a:cs typeface="Roboto Mono"/>
              <a:sym typeface="Roboto Mono"/>
            </a:endParaRPr>
          </a:p>
        </p:txBody>
      </p:sp>
      <p:sp>
        <p:nvSpPr>
          <p:cNvPr id="105" name="Google Shape;105;p18"/>
          <p:cNvSpPr txBox="1"/>
          <p:nvPr/>
        </p:nvSpPr>
        <p:spPr>
          <a:xfrm rot="1864928">
            <a:off x="6715674" y="2574373"/>
            <a:ext cx="846656" cy="36925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ts</a:t>
            </a:r>
            <a:endParaRPr sz="1200">
              <a:solidFill>
                <a:schemeClr val="dk2"/>
              </a:solidFill>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09" name="Shape 109"/>
        <p:cNvGrpSpPr/>
        <p:nvPr/>
      </p:nvGrpSpPr>
      <p:grpSpPr>
        <a:xfrm>
          <a:off x="0" y="0"/>
          <a:ext cx="0" cy="0"/>
          <a:chOff x="0" y="0"/>
          <a:chExt cx="0" cy="0"/>
        </a:xfrm>
      </p:grpSpPr>
      <p:cxnSp>
        <p:nvCxnSpPr>
          <p:cNvPr id="110" name="Google Shape;110;p19"/>
          <p:cNvCxnSpPr/>
          <p:nvPr/>
        </p:nvCxnSpPr>
        <p:spPr>
          <a:xfrm>
            <a:off x="429475" y="973300"/>
            <a:ext cx="0" cy="3703200"/>
          </a:xfrm>
          <a:prstGeom prst="straightConnector1">
            <a:avLst/>
          </a:prstGeom>
          <a:noFill/>
          <a:ln cap="flat" cmpd="sng" w="9525">
            <a:solidFill>
              <a:schemeClr val="dk2"/>
            </a:solidFill>
            <a:prstDash val="solid"/>
            <a:round/>
            <a:headEnd len="med" w="med" type="none"/>
            <a:tailEnd len="med" w="med" type="none"/>
          </a:ln>
        </p:spPr>
      </p:cxnSp>
      <p:cxnSp>
        <p:nvCxnSpPr>
          <p:cNvPr id="111" name="Google Shape;111;p19"/>
          <p:cNvCxnSpPr/>
          <p:nvPr/>
        </p:nvCxnSpPr>
        <p:spPr>
          <a:xfrm>
            <a:off x="429475" y="4676625"/>
            <a:ext cx="8451300" cy="0"/>
          </a:xfrm>
          <a:prstGeom prst="straightConnector1">
            <a:avLst/>
          </a:prstGeom>
          <a:noFill/>
          <a:ln cap="flat" cmpd="sng" w="9525">
            <a:solidFill>
              <a:schemeClr val="dk2"/>
            </a:solidFill>
            <a:prstDash val="solid"/>
            <a:round/>
            <a:headEnd len="med" w="med" type="none"/>
            <a:tailEnd len="med" w="med" type="none"/>
          </a:ln>
        </p:spPr>
      </p:cxnSp>
      <p:sp>
        <p:nvSpPr>
          <p:cNvPr id="112" name="Google Shape;112;p19"/>
          <p:cNvSpPr txBox="1"/>
          <p:nvPr/>
        </p:nvSpPr>
        <p:spPr>
          <a:xfrm>
            <a:off x="371450" y="4676750"/>
            <a:ext cx="871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1950       1960       1970       1980       1990       2000       2010       2020       2030</a:t>
            </a:r>
            <a:endParaRPr sz="1200">
              <a:solidFill>
                <a:schemeClr val="dk2"/>
              </a:solidFill>
              <a:latin typeface="Roboto Mono"/>
              <a:ea typeface="Roboto Mono"/>
              <a:cs typeface="Roboto Mono"/>
              <a:sym typeface="Roboto Mono"/>
            </a:endParaRPr>
          </a:p>
        </p:txBody>
      </p:sp>
      <p:sp>
        <p:nvSpPr>
          <p:cNvPr id="113" name="Google Shape;113;p19"/>
          <p:cNvSpPr txBox="1"/>
          <p:nvPr/>
        </p:nvSpPr>
        <p:spPr>
          <a:xfrm rot="-1939303">
            <a:off x="2562929" y="3655137"/>
            <a:ext cx="846686" cy="36936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ed</a:t>
            </a:r>
            <a:endParaRPr sz="1200">
              <a:solidFill>
                <a:schemeClr val="dk2"/>
              </a:solidFill>
              <a:latin typeface="Roboto Mono"/>
              <a:ea typeface="Roboto Mono"/>
              <a:cs typeface="Roboto Mono"/>
              <a:sym typeface="Roboto Mono"/>
            </a:endParaRPr>
          </a:p>
        </p:txBody>
      </p:sp>
      <p:pic>
        <p:nvPicPr>
          <p:cNvPr id="114" name="Google Shape;114;p19"/>
          <p:cNvPicPr preferRelativeResize="0"/>
          <p:nvPr/>
        </p:nvPicPr>
        <p:blipFill>
          <a:blip r:embed="rId3">
            <a:alphaModFix/>
          </a:blip>
          <a:stretch>
            <a:fillRect/>
          </a:stretch>
        </p:blipFill>
        <p:spPr>
          <a:xfrm>
            <a:off x="371450" y="4135350"/>
            <a:ext cx="817388" cy="462000"/>
          </a:xfrm>
          <a:prstGeom prst="rect">
            <a:avLst/>
          </a:prstGeom>
          <a:noFill/>
          <a:ln>
            <a:noFill/>
          </a:ln>
        </p:spPr>
      </p:pic>
      <p:sp>
        <p:nvSpPr>
          <p:cNvPr id="115" name="Google Shape;115;p19"/>
          <p:cNvSpPr txBox="1"/>
          <p:nvPr/>
        </p:nvSpPr>
        <p:spPr>
          <a:xfrm rot="1605887">
            <a:off x="2881443" y="3574765"/>
            <a:ext cx="846715" cy="36948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emacs</a:t>
            </a:r>
            <a:endParaRPr sz="1200">
              <a:solidFill>
                <a:schemeClr val="dk2"/>
              </a:solidFill>
              <a:latin typeface="Roboto Mono"/>
              <a:ea typeface="Roboto Mono"/>
              <a:cs typeface="Roboto Mono"/>
              <a:sym typeface="Roboto Mono"/>
            </a:endParaRPr>
          </a:p>
        </p:txBody>
      </p:sp>
      <p:sp>
        <p:nvSpPr>
          <p:cNvPr id="116" name="Google Shape;116;p19"/>
          <p:cNvSpPr txBox="1"/>
          <p:nvPr/>
        </p:nvSpPr>
        <p:spPr>
          <a:xfrm rot="-1009773">
            <a:off x="2928993" y="3655201"/>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vi</a:t>
            </a:r>
            <a:endParaRPr sz="1200">
              <a:solidFill>
                <a:schemeClr val="dk2"/>
              </a:solidFill>
              <a:latin typeface="Roboto Mono"/>
              <a:ea typeface="Roboto Mono"/>
              <a:cs typeface="Roboto Mono"/>
              <a:sym typeface="Roboto Mono"/>
            </a:endParaRPr>
          </a:p>
        </p:txBody>
      </p:sp>
      <p:sp>
        <p:nvSpPr>
          <p:cNvPr id="117" name="Google Shape;117;p19"/>
          <p:cNvSpPr txBox="1"/>
          <p:nvPr/>
        </p:nvSpPr>
        <p:spPr>
          <a:xfrm rot="-1009773">
            <a:off x="3576368" y="3154718"/>
            <a:ext cx="846558" cy="55423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turbo pascal</a:t>
            </a:r>
            <a:endParaRPr sz="1200">
              <a:solidFill>
                <a:schemeClr val="dk2"/>
              </a:solidFill>
              <a:latin typeface="Roboto Mono"/>
              <a:ea typeface="Roboto Mono"/>
              <a:cs typeface="Roboto Mono"/>
              <a:sym typeface="Roboto Mono"/>
            </a:endParaRPr>
          </a:p>
        </p:txBody>
      </p:sp>
      <p:sp>
        <p:nvSpPr>
          <p:cNvPr id="118" name="Google Shape;118;p19"/>
          <p:cNvSpPr txBox="1"/>
          <p:nvPr/>
        </p:nvSpPr>
        <p:spPr>
          <a:xfrm rot="1605887">
            <a:off x="3803643" y="3078290"/>
            <a:ext cx="846715" cy="36948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qbasic</a:t>
            </a:r>
            <a:endParaRPr sz="1200">
              <a:solidFill>
                <a:schemeClr val="dk2"/>
              </a:solidFill>
              <a:latin typeface="Roboto Mono"/>
              <a:ea typeface="Roboto Mono"/>
              <a:cs typeface="Roboto Mono"/>
              <a:sym typeface="Roboto Mono"/>
            </a:endParaRPr>
          </a:p>
        </p:txBody>
      </p:sp>
      <p:sp>
        <p:nvSpPr>
          <p:cNvPr id="119" name="Google Shape;119;p19"/>
          <p:cNvSpPr txBox="1"/>
          <p:nvPr/>
        </p:nvSpPr>
        <p:spPr>
          <a:xfrm rot="-1009773">
            <a:off x="4520618" y="2853926"/>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vb</a:t>
            </a:r>
            <a:endParaRPr sz="1200">
              <a:solidFill>
                <a:schemeClr val="dk2"/>
              </a:solidFill>
              <a:latin typeface="Roboto Mono"/>
              <a:ea typeface="Roboto Mono"/>
              <a:cs typeface="Roboto Mono"/>
              <a:sym typeface="Roboto Mono"/>
            </a:endParaRPr>
          </a:p>
        </p:txBody>
      </p:sp>
      <p:sp>
        <p:nvSpPr>
          <p:cNvPr id="120" name="Google Shape;120;p19"/>
          <p:cNvSpPr txBox="1"/>
          <p:nvPr/>
        </p:nvSpPr>
        <p:spPr>
          <a:xfrm rot="-1009773">
            <a:off x="5367743" y="2581101"/>
            <a:ext cx="846558" cy="3692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eclipse</a:t>
            </a:r>
            <a:endParaRPr sz="1200">
              <a:solidFill>
                <a:schemeClr val="dk2"/>
              </a:solidFill>
              <a:latin typeface="Roboto Mono"/>
              <a:ea typeface="Roboto Mono"/>
              <a:cs typeface="Roboto Mono"/>
              <a:sym typeface="Roboto Mono"/>
            </a:endParaRPr>
          </a:p>
        </p:txBody>
      </p:sp>
      <p:sp>
        <p:nvSpPr>
          <p:cNvPr id="121" name="Google Shape;121;p19"/>
          <p:cNvSpPr txBox="1"/>
          <p:nvPr/>
        </p:nvSpPr>
        <p:spPr>
          <a:xfrm rot="985503">
            <a:off x="5654603" y="2856265"/>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idea</a:t>
            </a:r>
            <a:endParaRPr sz="1200">
              <a:solidFill>
                <a:schemeClr val="dk2"/>
              </a:solidFill>
              <a:latin typeface="Roboto Mono"/>
              <a:ea typeface="Roboto Mono"/>
              <a:cs typeface="Roboto Mono"/>
              <a:sym typeface="Roboto Mono"/>
            </a:endParaRPr>
          </a:p>
        </p:txBody>
      </p:sp>
      <p:sp>
        <p:nvSpPr>
          <p:cNvPr id="122" name="Google Shape;122;p19"/>
          <p:cNvSpPr txBox="1"/>
          <p:nvPr/>
        </p:nvSpPr>
        <p:spPr>
          <a:xfrm rot="985503">
            <a:off x="6267203" y="2581040"/>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sublime</a:t>
            </a:r>
            <a:endParaRPr sz="1200">
              <a:solidFill>
                <a:schemeClr val="dk2"/>
              </a:solidFill>
              <a:latin typeface="Roboto Mono"/>
              <a:ea typeface="Roboto Mono"/>
              <a:cs typeface="Roboto Mono"/>
              <a:sym typeface="Roboto Mono"/>
            </a:endParaRPr>
          </a:p>
        </p:txBody>
      </p:sp>
      <p:sp>
        <p:nvSpPr>
          <p:cNvPr id="123" name="Google Shape;123;p19"/>
          <p:cNvSpPr txBox="1"/>
          <p:nvPr/>
        </p:nvSpPr>
        <p:spPr>
          <a:xfrm rot="985503">
            <a:off x="7819003" y="1583965"/>
            <a:ext cx="846652" cy="36936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cursor</a:t>
            </a:r>
            <a:endParaRPr sz="1200">
              <a:solidFill>
                <a:schemeClr val="dk2"/>
              </a:solidFill>
              <a:latin typeface="Roboto Mono"/>
              <a:ea typeface="Roboto Mono"/>
              <a:cs typeface="Roboto Mono"/>
              <a:sym typeface="Roboto Mono"/>
            </a:endParaRPr>
          </a:p>
        </p:txBody>
      </p:sp>
      <p:sp>
        <p:nvSpPr>
          <p:cNvPr id="124" name="Google Shape;124;p19"/>
          <p:cNvSpPr txBox="1"/>
          <p:nvPr/>
        </p:nvSpPr>
        <p:spPr>
          <a:xfrm rot="-1077209">
            <a:off x="7631197" y="1910477"/>
            <a:ext cx="846730" cy="36933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copilot</a:t>
            </a:r>
            <a:endParaRPr sz="1200">
              <a:solidFill>
                <a:schemeClr val="dk2"/>
              </a:solidFill>
              <a:latin typeface="Roboto Mono"/>
              <a:ea typeface="Roboto Mono"/>
              <a:cs typeface="Roboto Mono"/>
              <a:sym typeface="Roboto Mono"/>
            </a:endParaRPr>
          </a:p>
        </p:txBody>
      </p:sp>
      <p:sp>
        <p:nvSpPr>
          <p:cNvPr id="125" name="Google Shape;125;p19"/>
          <p:cNvSpPr txBox="1"/>
          <p:nvPr/>
        </p:nvSpPr>
        <p:spPr>
          <a:xfrm rot="2334">
            <a:off x="8087789" y="1054625"/>
            <a:ext cx="44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9F7F"/>
                </a:solidFill>
                <a:latin typeface="Roboto Mono"/>
                <a:ea typeface="Roboto Mono"/>
                <a:cs typeface="Roboto Mono"/>
                <a:sym typeface="Roboto Mono"/>
              </a:rPr>
              <a:t>✻</a:t>
            </a:r>
            <a:endParaRPr sz="3000">
              <a:solidFill>
                <a:srgbClr val="FF9F7F"/>
              </a:solidFill>
              <a:latin typeface="Roboto Mono"/>
              <a:ea typeface="Roboto Mono"/>
              <a:cs typeface="Roboto Mono"/>
              <a:sym typeface="Roboto Mono"/>
            </a:endParaRPr>
          </a:p>
        </p:txBody>
      </p:sp>
      <p:sp>
        <p:nvSpPr>
          <p:cNvPr id="126" name="Google Shape;126;p19"/>
          <p:cNvSpPr txBox="1"/>
          <p:nvPr/>
        </p:nvSpPr>
        <p:spPr>
          <a:xfrm rot="2334">
            <a:off x="7850464" y="1652300"/>
            <a:ext cx="44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C6B3"/>
                </a:solidFill>
                <a:latin typeface="Roboto Mono"/>
                <a:ea typeface="Roboto Mono"/>
                <a:cs typeface="Roboto Mono"/>
                <a:sym typeface="Roboto Mono"/>
              </a:rPr>
              <a:t>✻</a:t>
            </a:r>
            <a:endParaRPr sz="1800">
              <a:solidFill>
                <a:srgbClr val="FFC6B3"/>
              </a:solidFill>
              <a:latin typeface="Roboto Mono"/>
              <a:ea typeface="Roboto Mono"/>
              <a:cs typeface="Roboto Mono"/>
              <a:sym typeface="Roboto Mono"/>
            </a:endParaRPr>
          </a:p>
        </p:txBody>
      </p:sp>
      <p:sp>
        <p:nvSpPr>
          <p:cNvPr id="127" name="Google Shape;127;p19"/>
          <p:cNvSpPr txBox="1"/>
          <p:nvPr/>
        </p:nvSpPr>
        <p:spPr>
          <a:xfrm rot="2334">
            <a:off x="8189502" y="317563"/>
            <a:ext cx="44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F6E3F"/>
                </a:solidFill>
                <a:latin typeface="Roboto Mono"/>
                <a:ea typeface="Roboto Mono"/>
                <a:cs typeface="Roboto Mono"/>
                <a:sym typeface="Roboto Mono"/>
              </a:rPr>
              <a:t>✻</a:t>
            </a:r>
            <a:endParaRPr sz="4800">
              <a:solidFill>
                <a:srgbClr val="FF6E3F"/>
              </a:solidFill>
              <a:latin typeface="Roboto Mono"/>
              <a:ea typeface="Roboto Mono"/>
              <a:cs typeface="Roboto Mono"/>
              <a:sym typeface="Roboto Mono"/>
            </a:endParaRPr>
          </a:p>
        </p:txBody>
      </p:sp>
      <p:sp>
        <p:nvSpPr>
          <p:cNvPr id="128" name="Google Shape;128;p19"/>
          <p:cNvSpPr txBox="1"/>
          <p:nvPr/>
        </p:nvSpPr>
        <p:spPr>
          <a:xfrm rot="369785">
            <a:off x="7885409" y="1432455"/>
            <a:ext cx="846694" cy="3693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devin</a:t>
            </a:r>
            <a:endParaRPr sz="1200">
              <a:solidFill>
                <a:schemeClr val="dk2"/>
              </a:solidFill>
              <a:latin typeface="Roboto Mono"/>
              <a:ea typeface="Roboto Mono"/>
              <a:cs typeface="Roboto Mono"/>
              <a:sym typeface="Roboto Mono"/>
            </a:endParaRPr>
          </a:p>
        </p:txBody>
      </p:sp>
      <p:sp>
        <p:nvSpPr>
          <p:cNvPr id="129" name="Google Shape;129;p19"/>
          <p:cNvSpPr txBox="1"/>
          <p:nvPr/>
        </p:nvSpPr>
        <p:spPr>
          <a:xfrm rot="2334">
            <a:off x="8474827" y="-509900"/>
            <a:ext cx="441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400">
                <a:solidFill>
                  <a:srgbClr val="FF460B"/>
                </a:solidFill>
                <a:latin typeface="Roboto Mono"/>
                <a:ea typeface="Roboto Mono"/>
                <a:cs typeface="Roboto Mono"/>
                <a:sym typeface="Roboto Mono"/>
              </a:rPr>
              <a:t>✻</a:t>
            </a:r>
            <a:endParaRPr sz="6400">
              <a:solidFill>
                <a:srgbClr val="FF460B"/>
              </a:solidFill>
              <a:latin typeface="Roboto Mono"/>
              <a:ea typeface="Roboto Mono"/>
              <a:cs typeface="Roboto Mono"/>
              <a:sym typeface="Roboto Mono"/>
            </a:endParaRPr>
          </a:p>
        </p:txBody>
      </p:sp>
      <p:sp>
        <p:nvSpPr>
          <p:cNvPr id="130" name="Google Shape;130;p19"/>
          <p:cNvSpPr txBox="1"/>
          <p:nvPr/>
        </p:nvSpPr>
        <p:spPr>
          <a:xfrm>
            <a:off x="199075" y="144925"/>
            <a:ext cx="357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Roboto Mono"/>
                <a:ea typeface="Roboto Mono"/>
                <a:cs typeface="Roboto Mono"/>
                <a:sym typeface="Roboto Mono"/>
              </a:rPr>
              <a:t>i</a:t>
            </a:r>
            <a:r>
              <a:rPr lang="en" sz="1000">
                <a:solidFill>
                  <a:schemeClr val="dk2"/>
                </a:solidFill>
                <a:latin typeface="Roboto Mono"/>
                <a:ea typeface="Roboto Mono"/>
                <a:cs typeface="Roboto Mono"/>
                <a:sym typeface="Roboto Mono"/>
              </a:rPr>
              <a:t>de productivity is following a similar exponential, also driven by ai</a:t>
            </a:r>
            <a:endParaRPr sz="1000">
              <a:solidFill>
                <a:schemeClr val="dk2"/>
              </a:solidFill>
              <a:latin typeface="Roboto Mono"/>
              <a:ea typeface="Roboto Mono"/>
              <a:cs typeface="Roboto Mono"/>
              <a:sym typeface="Roboto Mono"/>
            </a:endParaRPr>
          </a:p>
        </p:txBody>
      </p:sp>
      <p:sp>
        <p:nvSpPr>
          <p:cNvPr id="131" name="Google Shape;131;p19"/>
          <p:cNvSpPr txBox="1"/>
          <p:nvPr/>
        </p:nvSpPr>
        <p:spPr>
          <a:xfrm rot="-2390762">
            <a:off x="3250579" y="2726212"/>
            <a:ext cx="1523114" cy="36932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smalltalk-80</a:t>
            </a:r>
            <a:endParaRPr sz="1200">
              <a:solidFill>
                <a:schemeClr val="dk2"/>
              </a:solidFill>
              <a:latin typeface="Roboto Mono"/>
              <a:ea typeface="Roboto Mono"/>
              <a:cs typeface="Roboto Mono"/>
              <a:sym typeface="Roboto Mono"/>
            </a:endParaRPr>
          </a:p>
        </p:txBody>
      </p:sp>
      <p:sp>
        <p:nvSpPr>
          <p:cNvPr id="132" name="Google Shape;132;p19"/>
          <p:cNvSpPr txBox="1"/>
          <p:nvPr/>
        </p:nvSpPr>
        <p:spPr>
          <a:xfrm rot="-282885">
            <a:off x="6734168" y="2387065"/>
            <a:ext cx="846765" cy="36937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neovim</a:t>
            </a:r>
            <a:endParaRPr sz="1200">
              <a:solidFill>
                <a:schemeClr val="dk2"/>
              </a:solidFill>
              <a:latin typeface="Roboto Mono"/>
              <a:ea typeface="Roboto Mono"/>
              <a:cs typeface="Roboto Mono"/>
              <a:sym typeface="Roboto Mono"/>
            </a:endParaRPr>
          </a:p>
        </p:txBody>
      </p:sp>
      <p:sp>
        <p:nvSpPr>
          <p:cNvPr id="133" name="Google Shape;133;p19"/>
          <p:cNvSpPr txBox="1"/>
          <p:nvPr/>
        </p:nvSpPr>
        <p:spPr>
          <a:xfrm rot="-5400000">
            <a:off x="-803400" y="2296775"/>
            <a:ext cx="1976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log(productivity)</a:t>
            </a:r>
            <a:endParaRPr sz="1200">
              <a:solidFill>
                <a:schemeClr val="dk2"/>
              </a:solidFill>
              <a:latin typeface="Roboto Mono"/>
              <a:ea typeface="Roboto Mono"/>
              <a:cs typeface="Roboto Mono"/>
              <a:sym typeface="Roboto Mono"/>
            </a:endParaRPr>
          </a:p>
        </p:txBody>
      </p:sp>
      <p:sp>
        <p:nvSpPr>
          <p:cNvPr id="134" name="Google Shape;134;p19"/>
          <p:cNvSpPr txBox="1"/>
          <p:nvPr/>
        </p:nvSpPr>
        <p:spPr>
          <a:xfrm rot="369590">
            <a:off x="7708788" y="881210"/>
            <a:ext cx="1294474" cy="3693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Roboto Mono"/>
                <a:ea typeface="Roboto Mono"/>
                <a:cs typeface="Roboto Mono"/>
                <a:sym typeface="Roboto Mono"/>
              </a:rPr>
              <a:t>claude code</a:t>
            </a:r>
            <a:endParaRPr sz="1200">
              <a:solidFill>
                <a:schemeClr val="dk2"/>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38" name="Shape 138"/>
        <p:cNvGrpSpPr/>
        <p:nvPr/>
      </p:nvGrpSpPr>
      <p:grpSpPr>
        <a:xfrm>
          <a:off x="0" y="0"/>
          <a:ext cx="0" cy="0"/>
          <a:chOff x="0" y="0"/>
          <a:chExt cx="0" cy="0"/>
        </a:xfrm>
      </p:grpSpPr>
      <p:pic>
        <p:nvPicPr>
          <p:cNvPr id="139" name="Google Shape;139;p20"/>
          <p:cNvPicPr preferRelativeResize="0"/>
          <p:nvPr/>
        </p:nvPicPr>
        <p:blipFill>
          <a:blip r:embed="rId3">
            <a:alphaModFix/>
          </a:blip>
          <a:stretch>
            <a:fillRect/>
          </a:stretch>
        </p:blipFill>
        <p:spPr>
          <a:xfrm>
            <a:off x="897400" y="533575"/>
            <a:ext cx="7349200" cy="4076350"/>
          </a:xfrm>
          <a:prstGeom prst="rect">
            <a:avLst/>
          </a:prstGeom>
          <a:noFill/>
          <a:ln>
            <a:noFill/>
          </a:ln>
        </p:spPr>
      </p:pic>
      <p:sp>
        <p:nvSpPr>
          <p:cNvPr id="140" name="Google Shape;140;p20"/>
          <p:cNvSpPr txBox="1"/>
          <p:nvPr/>
        </p:nvSpPr>
        <p:spPr>
          <a:xfrm>
            <a:off x="3836548" y="4690400"/>
            <a:ext cx="1470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ibm 029 (1964)</a:t>
            </a:r>
            <a:endParaRPr sz="1200">
              <a:solidFill>
                <a:schemeClr val="dk2"/>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44" name="Shape 144"/>
        <p:cNvGrpSpPr/>
        <p:nvPr/>
      </p:nvGrpSpPr>
      <p:grpSpPr>
        <a:xfrm>
          <a:off x="0" y="0"/>
          <a:ext cx="0" cy="0"/>
          <a:chOff x="0" y="0"/>
          <a:chExt cx="0" cy="0"/>
        </a:xfrm>
      </p:grpSpPr>
      <p:sp>
        <p:nvSpPr>
          <p:cNvPr id="145" name="Google Shape;145;p21"/>
          <p:cNvSpPr txBox="1"/>
          <p:nvPr/>
        </p:nvSpPr>
        <p:spPr>
          <a:xfrm>
            <a:off x="4046099" y="4239350"/>
            <a:ext cx="1051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ed (1969)</a:t>
            </a:r>
            <a:endParaRPr sz="1200">
              <a:solidFill>
                <a:schemeClr val="dk2"/>
              </a:solidFill>
              <a:latin typeface="Roboto Mono"/>
              <a:ea typeface="Roboto Mono"/>
              <a:cs typeface="Roboto Mono"/>
              <a:sym typeface="Roboto Mono"/>
            </a:endParaRPr>
          </a:p>
        </p:txBody>
      </p:sp>
      <p:pic>
        <p:nvPicPr>
          <p:cNvPr id="146" name="Google Shape;146;p21" title="Ed_lines.jpg"/>
          <p:cNvPicPr preferRelativeResize="0"/>
          <p:nvPr/>
        </p:nvPicPr>
        <p:blipFill>
          <a:blip r:embed="rId3">
            <a:alphaModFix/>
          </a:blip>
          <a:stretch>
            <a:fillRect/>
          </a:stretch>
        </p:blipFill>
        <p:spPr>
          <a:xfrm>
            <a:off x="1805988" y="1342413"/>
            <a:ext cx="5532026" cy="2458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E0"/>
        </a:solidFill>
      </p:bgPr>
    </p:bg>
    <p:spTree>
      <p:nvGrpSpPr>
        <p:cNvPr id="150" name="Shape 150"/>
        <p:cNvGrpSpPr/>
        <p:nvPr/>
      </p:nvGrpSpPr>
      <p:grpSpPr>
        <a:xfrm>
          <a:off x="0" y="0"/>
          <a:ext cx="0" cy="0"/>
          <a:chOff x="0" y="0"/>
          <a:chExt cx="0" cy="0"/>
        </a:xfrm>
      </p:grpSpPr>
      <p:sp>
        <p:nvSpPr>
          <p:cNvPr id="151" name="Google Shape;151;p22"/>
          <p:cNvSpPr txBox="1"/>
          <p:nvPr/>
        </p:nvSpPr>
        <p:spPr>
          <a:xfrm>
            <a:off x="3589950" y="4629875"/>
            <a:ext cx="1964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Roboto Mono"/>
                <a:ea typeface="Roboto Mono"/>
                <a:cs typeface="Roboto Mono"/>
                <a:sym typeface="Roboto Mono"/>
              </a:rPr>
              <a:t>smalltalk-80</a:t>
            </a:r>
            <a:r>
              <a:rPr lang="en" sz="1200">
                <a:solidFill>
                  <a:schemeClr val="dk2"/>
                </a:solidFill>
                <a:latin typeface="Roboto Mono"/>
                <a:ea typeface="Roboto Mono"/>
                <a:cs typeface="Roboto Mono"/>
                <a:sym typeface="Roboto Mono"/>
              </a:rPr>
              <a:t> (1980)</a:t>
            </a:r>
            <a:endParaRPr sz="1200">
              <a:solidFill>
                <a:schemeClr val="dk2"/>
              </a:solidFill>
              <a:latin typeface="Roboto Mono"/>
              <a:ea typeface="Roboto Mono"/>
              <a:cs typeface="Roboto Mono"/>
              <a:sym typeface="Roboto Mono"/>
            </a:endParaRPr>
          </a:p>
        </p:txBody>
      </p:sp>
      <p:pic>
        <p:nvPicPr>
          <p:cNvPr id="152" name="Google Shape;152;p22"/>
          <p:cNvPicPr preferRelativeResize="0"/>
          <p:nvPr/>
        </p:nvPicPr>
        <p:blipFill>
          <a:blip r:embed="rId3">
            <a:alphaModFix/>
          </a:blip>
          <a:stretch>
            <a:fillRect/>
          </a:stretch>
        </p:blipFill>
        <p:spPr>
          <a:xfrm>
            <a:off x="1948963" y="604475"/>
            <a:ext cx="5246067" cy="3934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